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2" r:id="rId7"/>
    <p:sldId id="261"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CC4A9"/>
    <a:srgbClr val="E643F1"/>
    <a:srgbClr val="63A4C4"/>
    <a:srgbClr val="9978C9"/>
    <a:srgbClr val="66DA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23"/>
  </p:normalViewPr>
  <p:slideViewPr>
    <p:cSldViewPr snapToGrid="0" snapToObjects="1">
      <p:cViewPr varScale="1">
        <p:scale>
          <a:sx n="128" d="100"/>
          <a:sy n="128" d="100"/>
        </p:scale>
        <p:origin x="48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97086-6B30-5C49-BA81-30D66547FE1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A919984-F84B-5449-B299-F0E277E4FA6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220099C-6017-3F48-AF26-B66EB632B679}"/>
              </a:ext>
            </a:extLst>
          </p:cNvPr>
          <p:cNvSpPr>
            <a:spLocks noGrp="1"/>
          </p:cNvSpPr>
          <p:nvPr>
            <p:ph type="dt" sz="half" idx="10"/>
          </p:nvPr>
        </p:nvSpPr>
        <p:spPr/>
        <p:txBody>
          <a:bodyPr/>
          <a:lstStyle/>
          <a:p>
            <a:fld id="{2EFDA5F5-587D-094B-B1C1-3615B1E8FF93}" type="datetimeFigureOut">
              <a:rPr lang="en-US" smtClean="0"/>
              <a:t>3/14/20</a:t>
            </a:fld>
            <a:endParaRPr lang="en-US"/>
          </a:p>
        </p:txBody>
      </p:sp>
      <p:sp>
        <p:nvSpPr>
          <p:cNvPr id="5" name="Footer Placeholder 4">
            <a:extLst>
              <a:ext uri="{FF2B5EF4-FFF2-40B4-BE49-F238E27FC236}">
                <a16:creationId xmlns:a16="http://schemas.microsoft.com/office/drawing/2014/main" id="{C8D5A978-7C8D-E94A-9E8D-619614C3FD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0CC7EE-8118-A443-ABE4-A04F50E796EB}"/>
              </a:ext>
            </a:extLst>
          </p:cNvPr>
          <p:cNvSpPr>
            <a:spLocks noGrp="1"/>
          </p:cNvSpPr>
          <p:nvPr>
            <p:ph type="sldNum" sz="quarter" idx="12"/>
          </p:nvPr>
        </p:nvSpPr>
        <p:spPr/>
        <p:txBody>
          <a:bodyPr/>
          <a:lstStyle/>
          <a:p>
            <a:fld id="{4267D724-6418-2C47-8AD2-EB18721767AC}" type="slidenum">
              <a:rPr lang="en-US" smtClean="0"/>
              <a:t>‹#›</a:t>
            </a:fld>
            <a:endParaRPr lang="en-US"/>
          </a:p>
        </p:txBody>
      </p:sp>
    </p:spTree>
    <p:extLst>
      <p:ext uri="{BB962C8B-B14F-4D97-AF65-F5344CB8AC3E}">
        <p14:creationId xmlns:p14="http://schemas.microsoft.com/office/powerpoint/2010/main" val="2729626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ABB09-52D0-734C-9CDE-43EEBAE6FDC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1BEE065-D0B6-4140-AA48-AA6F4D045AF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8FE1CF-F2F5-B34E-8B41-573FC3A8A3AB}"/>
              </a:ext>
            </a:extLst>
          </p:cNvPr>
          <p:cNvSpPr>
            <a:spLocks noGrp="1"/>
          </p:cNvSpPr>
          <p:nvPr>
            <p:ph type="dt" sz="half" idx="10"/>
          </p:nvPr>
        </p:nvSpPr>
        <p:spPr/>
        <p:txBody>
          <a:bodyPr/>
          <a:lstStyle/>
          <a:p>
            <a:fld id="{2EFDA5F5-587D-094B-B1C1-3615B1E8FF93}" type="datetimeFigureOut">
              <a:rPr lang="en-US" smtClean="0"/>
              <a:t>3/14/20</a:t>
            </a:fld>
            <a:endParaRPr lang="en-US"/>
          </a:p>
        </p:txBody>
      </p:sp>
      <p:sp>
        <p:nvSpPr>
          <p:cNvPr id="5" name="Footer Placeholder 4">
            <a:extLst>
              <a:ext uri="{FF2B5EF4-FFF2-40B4-BE49-F238E27FC236}">
                <a16:creationId xmlns:a16="http://schemas.microsoft.com/office/drawing/2014/main" id="{F9ECD4FB-F49F-0044-93A8-3641E2E508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759DA6-D8FA-C542-8170-247AEDC69BCA}"/>
              </a:ext>
            </a:extLst>
          </p:cNvPr>
          <p:cNvSpPr>
            <a:spLocks noGrp="1"/>
          </p:cNvSpPr>
          <p:nvPr>
            <p:ph type="sldNum" sz="quarter" idx="12"/>
          </p:nvPr>
        </p:nvSpPr>
        <p:spPr/>
        <p:txBody>
          <a:bodyPr/>
          <a:lstStyle/>
          <a:p>
            <a:fld id="{4267D724-6418-2C47-8AD2-EB18721767AC}" type="slidenum">
              <a:rPr lang="en-US" smtClean="0"/>
              <a:t>‹#›</a:t>
            </a:fld>
            <a:endParaRPr lang="en-US"/>
          </a:p>
        </p:txBody>
      </p:sp>
    </p:spTree>
    <p:extLst>
      <p:ext uri="{BB962C8B-B14F-4D97-AF65-F5344CB8AC3E}">
        <p14:creationId xmlns:p14="http://schemas.microsoft.com/office/powerpoint/2010/main" val="4223183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41A3649-916F-2D48-A006-3FBD608F9ED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659E9A4-E3F1-5943-A9F1-19A89F75643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EE2CCC-E919-F44B-B6F2-487F00945D5A}"/>
              </a:ext>
            </a:extLst>
          </p:cNvPr>
          <p:cNvSpPr>
            <a:spLocks noGrp="1"/>
          </p:cNvSpPr>
          <p:nvPr>
            <p:ph type="dt" sz="half" idx="10"/>
          </p:nvPr>
        </p:nvSpPr>
        <p:spPr/>
        <p:txBody>
          <a:bodyPr/>
          <a:lstStyle/>
          <a:p>
            <a:fld id="{2EFDA5F5-587D-094B-B1C1-3615B1E8FF93}" type="datetimeFigureOut">
              <a:rPr lang="en-US" smtClean="0"/>
              <a:t>3/14/20</a:t>
            </a:fld>
            <a:endParaRPr lang="en-US"/>
          </a:p>
        </p:txBody>
      </p:sp>
      <p:sp>
        <p:nvSpPr>
          <p:cNvPr id="5" name="Footer Placeholder 4">
            <a:extLst>
              <a:ext uri="{FF2B5EF4-FFF2-40B4-BE49-F238E27FC236}">
                <a16:creationId xmlns:a16="http://schemas.microsoft.com/office/drawing/2014/main" id="{3E42044E-8216-DD40-A578-DB89C5689E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19DF84-C789-8C43-B5D7-A70AC1925E12}"/>
              </a:ext>
            </a:extLst>
          </p:cNvPr>
          <p:cNvSpPr>
            <a:spLocks noGrp="1"/>
          </p:cNvSpPr>
          <p:nvPr>
            <p:ph type="sldNum" sz="quarter" idx="12"/>
          </p:nvPr>
        </p:nvSpPr>
        <p:spPr/>
        <p:txBody>
          <a:bodyPr/>
          <a:lstStyle/>
          <a:p>
            <a:fld id="{4267D724-6418-2C47-8AD2-EB18721767AC}" type="slidenum">
              <a:rPr lang="en-US" smtClean="0"/>
              <a:t>‹#›</a:t>
            </a:fld>
            <a:endParaRPr lang="en-US"/>
          </a:p>
        </p:txBody>
      </p:sp>
    </p:spTree>
    <p:extLst>
      <p:ext uri="{BB962C8B-B14F-4D97-AF65-F5344CB8AC3E}">
        <p14:creationId xmlns:p14="http://schemas.microsoft.com/office/powerpoint/2010/main" val="1927166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8CFB2-141C-4343-8729-73BBA2F97CC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610872B-3D7A-7745-B75F-C01564A70D2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247C5C-D3F3-4342-93AD-F6B6CBE75B5D}"/>
              </a:ext>
            </a:extLst>
          </p:cNvPr>
          <p:cNvSpPr>
            <a:spLocks noGrp="1"/>
          </p:cNvSpPr>
          <p:nvPr>
            <p:ph type="dt" sz="half" idx="10"/>
          </p:nvPr>
        </p:nvSpPr>
        <p:spPr/>
        <p:txBody>
          <a:bodyPr/>
          <a:lstStyle/>
          <a:p>
            <a:fld id="{2EFDA5F5-587D-094B-B1C1-3615B1E8FF93}" type="datetimeFigureOut">
              <a:rPr lang="en-US" smtClean="0"/>
              <a:t>3/14/20</a:t>
            </a:fld>
            <a:endParaRPr lang="en-US"/>
          </a:p>
        </p:txBody>
      </p:sp>
      <p:sp>
        <p:nvSpPr>
          <p:cNvPr id="5" name="Footer Placeholder 4">
            <a:extLst>
              <a:ext uri="{FF2B5EF4-FFF2-40B4-BE49-F238E27FC236}">
                <a16:creationId xmlns:a16="http://schemas.microsoft.com/office/drawing/2014/main" id="{3B33C7AB-522A-A646-BFBB-2CAF4FF644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00C003-DCF0-CA43-83B6-47991865E05C}"/>
              </a:ext>
            </a:extLst>
          </p:cNvPr>
          <p:cNvSpPr>
            <a:spLocks noGrp="1"/>
          </p:cNvSpPr>
          <p:nvPr>
            <p:ph type="sldNum" sz="quarter" idx="12"/>
          </p:nvPr>
        </p:nvSpPr>
        <p:spPr/>
        <p:txBody>
          <a:bodyPr/>
          <a:lstStyle/>
          <a:p>
            <a:fld id="{4267D724-6418-2C47-8AD2-EB18721767AC}" type="slidenum">
              <a:rPr lang="en-US" smtClean="0"/>
              <a:t>‹#›</a:t>
            </a:fld>
            <a:endParaRPr lang="en-US"/>
          </a:p>
        </p:txBody>
      </p:sp>
    </p:spTree>
    <p:extLst>
      <p:ext uri="{BB962C8B-B14F-4D97-AF65-F5344CB8AC3E}">
        <p14:creationId xmlns:p14="http://schemas.microsoft.com/office/powerpoint/2010/main" val="2899582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93B1E-448C-3E4D-B8B8-DDB66E6FF74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85FCC31-9DD1-F64E-A6E1-3048FB67C6F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C57CC5E-63E4-3D42-BFF4-087162CC8976}"/>
              </a:ext>
            </a:extLst>
          </p:cNvPr>
          <p:cNvSpPr>
            <a:spLocks noGrp="1"/>
          </p:cNvSpPr>
          <p:nvPr>
            <p:ph type="dt" sz="half" idx="10"/>
          </p:nvPr>
        </p:nvSpPr>
        <p:spPr/>
        <p:txBody>
          <a:bodyPr/>
          <a:lstStyle/>
          <a:p>
            <a:fld id="{2EFDA5F5-587D-094B-B1C1-3615B1E8FF93}" type="datetimeFigureOut">
              <a:rPr lang="en-US" smtClean="0"/>
              <a:t>3/14/20</a:t>
            </a:fld>
            <a:endParaRPr lang="en-US"/>
          </a:p>
        </p:txBody>
      </p:sp>
      <p:sp>
        <p:nvSpPr>
          <p:cNvPr id="5" name="Footer Placeholder 4">
            <a:extLst>
              <a:ext uri="{FF2B5EF4-FFF2-40B4-BE49-F238E27FC236}">
                <a16:creationId xmlns:a16="http://schemas.microsoft.com/office/drawing/2014/main" id="{EE5FF968-AC75-6C4C-90AE-4D522B6DD8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DEE925-EA24-D54D-A04F-A8293F0E5D3F}"/>
              </a:ext>
            </a:extLst>
          </p:cNvPr>
          <p:cNvSpPr>
            <a:spLocks noGrp="1"/>
          </p:cNvSpPr>
          <p:nvPr>
            <p:ph type="sldNum" sz="quarter" idx="12"/>
          </p:nvPr>
        </p:nvSpPr>
        <p:spPr/>
        <p:txBody>
          <a:bodyPr/>
          <a:lstStyle/>
          <a:p>
            <a:fld id="{4267D724-6418-2C47-8AD2-EB18721767AC}" type="slidenum">
              <a:rPr lang="en-US" smtClean="0"/>
              <a:t>‹#›</a:t>
            </a:fld>
            <a:endParaRPr lang="en-US"/>
          </a:p>
        </p:txBody>
      </p:sp>
    </p:spTree>
    <p:extLst>
      <p:ext uri="{BB962C8B-B14F-4D97-AF65-F5344CB8AC3E}">
        <p14:creationId xmlns:p14="http://schemas.microsoft.com/office/powerpoint/2010/main" val="733564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61CC07-6697-E84A-814A-E68723EA93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39C447F-AEE8-7D48-BAA3-BA4FDF23785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D41535-E943-5D42-BBC6-C6B69E7FEB6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1C8312C-2424-7E4E-BC6E-2EDA33E556B5}"/>
              </a:ext>
            </a:extLst>
          </p:cNvPr>
          <p:cNvSpPr>
            <a:spLocks noGrp="1"/>
          </p:cNvSpPr>
          <p:nvPr>
            <p:ph type="dt" sz="half" idx="10"/>
          </p:nvPr>
        </p:nvSpPr>
        <p:spPr/>
        <p:txBody>
          <a:bodyPr/>
          <a:lstStyle/>
          <a:p>
            <a:fld id="{2EFDA5F5-587D-094B-B1C1-3615B1E8FF93}" type="datetimeFigureOut">
              <a:rPr lang="en-US" smtClean="0"/>
              <a:t>3/14/20</a:t>
            </a:fld>
            <a:endParaRPr lang="en-US"/>
          </a:p>
        </p:txBody>
      </p:sp>
      <p:sp>
        <p:nvSpPr>
          <p:cNvPr id="6" name="Footer Placeholder 5">
            <a:extLst>
              <a:ext uri="{FF2B5EF4-FFF2-40B4-BE49-F238E27FC236}">
                <a16:creationId xmlns:a16="http://schemas.microsoft.com/office/drawing/2014/main" id="{CAE1F4CF-D6E5-4E40-B739-ED33AB4BD9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0373A5-0D52-2A4A-B39B-C410481DF47F}"/>
              </a:ext>
            </a:extLst>
          </p:cNvPr>
          <p:cNvSpPr>
            <a:spLocks noGrp="1"/>
          </p:cNvSpPr>
          <p:nvPr>
            <p:ph type="sldNum" sz="quarter" idx="12"/>
          </p:nvPr>
        </p:nvSpPr>
        <p:spPr/>
        <p:txBody>
          <a:bodyPr/>
          <a:lstStyle/>
          <a:p>
            <a:fld id="{4267D724-6418-2C47-8AD2-EB18721767AC}" type="slidenum">
              <a:rPr lang="en-US" smtClean="0"/>
              <a:t>‹#›</a:t>
            </a:fld>
            <a:endParaRPr lang="en-US"/>
          </a:p>
        </p:txBody>
      </p:sp>
    </p:spTree>
    <p:extLst>
      <p:ext uri="{BB962C8B-B14F-4D97-AF65-F5344CB8AC3E}">
        <p14:creationId xmlns:p14="http://schemas.microsoft.com/office/powerpoint/2010/main" val="3251721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54CF3-1B0F-364E-8416-8E6C83D98DB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BD63C07-C3AC-0147-84DB-3B4AFFD254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9885C2B-855A-B041-8082-ACBBE861F12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730227A-B42F-B54B-8860-AF84D0AE365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904C7A6-D71B-4C4E-B0EA-85EC601713D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F2FEBE9-AD93-944B-B9CB-6F298E262362}"/>
              </a:ext>
            </a:extLst>
          </p:cNvPr>
          <p:cNvSpPr>
            <a:spLocks noGrp="1"/>
          </p:cNvSpPr>
          <p:nvPr>
            <p:ph type="dt" sz="half" idx="10"/>
          </p:nvPr>
        </p:nvSpPr>
        <p:spPr/>
        <p:txBody>
          <a:bodyPr/>
          <a:lstStyle/>
          <a:p>
            <a:fld id="{2EFDA5F5-587D-094B-B1C1-3615B1E8FF93}" type="datetimeFigureOut">
              <a:rPr lang="en-US" smtClean="0"/>
              <a:t>3/14/20</a:t>
            </a:fld>
            <a:endParaRPr lang="en-US"/>
          </a:p>
        </p:txBody>
      </p:sp>
      <p:sp>
        <p:nvSpPr>
          <p:cNvPr id="8" name="Footer Placeholder 7">
            <a:extLst>
              <a:ext uri="{FF2B5EF4-FFF2-40B4-BE49-F238E27FC236}">
                <a16:creationId xmlns:a16="http://schemas.microsoft.com/office/drawing/2014/main" id="{BFEDC8BF-5AC6-5140-A806-09D1D00358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3372DB7-7337-5543-9B2A-70856B3FDE82}"/>
              </a:ext>
            </a:extLst>
          </p:cNvPr>
          <p:cNvSpPr>
            <a:spLocks noGrp="1"/>
          </p:cNvSpPr>
          <p:nvPr>
            <p:ph type="sldNum" sz="quarter" idx="12"/>
          </p:nvPr>
        </p:nvSpPr>
        <p:spPr/>
        <p:txBody>
          <a:bodyPr/>
          <a:lstStyle/>
          <a:p>
            <a:fld id="{4267D724-6418-2C47-8AD2-EB18721767AC}" type="slidenum">
              <a:rPr lang="en-US" smtClean="0"/>
              <a:t>‹#›</a:t>
            </a:fld>
            <a:endParaRPr lang="en-US"/>
          </a:p>
        </p:txBody>
      </p:sp>
    </p:spTree>
    <p:extLst>
      <p:ext uri="{BB962C8B-B14F-4D97-AF65-F5344CB8AC3E}">
        <p14:creationId xmlns:p14="http://schemas.microsoft.com/office/powerpoint/2010/main" val="2019542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0B138-FDBD-294D-AF09-36C23A6A2F2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1474F48-7EE3-194D-B042-43F19566EAEF}"/>
              </a:ext>
            </a:extLst>
          </p:cNvPr>
          <p:cNvSpPr>
            <a:spLocks noGrp="1"/>
          </p:cNvSpPr>
          <p:nvPr>
            <p:ph type="dt" sz="half" idx="10"/>
          </p:nvPr>
        </p:nvSpPr>
        <p:spPr/>
        <p:txBody>
          <a:bodyPr/>
          <a:lstStyle/>
          <a:p>
            <a:fld id="{2EFDA5F5-587D-094B-B1C1-3615B1E8FF93}" type="datetimeFigureOut">
              <a:rPr lang="en-US" smtClean="0"/>
              <a:t>3/14/20</a:t>
            </a:fld>
            <a:endParaRPr lang="en-US"/>
          </a:p>
        </p:txBody>
      </p:sp>
      <p:sp>
        <p:nvSpPr>
          <p:cNvPr id="4" name="Footer Placeholder 3">
            <a:extLst>
              <a:ext uri="{FF2B5EF4-FFF2-40B4-BE49-F238E27FC236}">
                <a16:creationId xmlns:a16="http://schemas.microsoft.com/office/drawing/2014/main" id="{35A1C9D0-8C3F-5245-981E-68025390763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81C6D12-CA84-414F-940F-F911AE0737B5}"/>
              </a:ext>
            </a:extLst>
          </p:cNvPr>
          <p:cNvSpPr>
            <a:spLocks noGrp="1"/>
          </p:cNvSpPr>
          <p:nvPr>
            <p:ph type="sldNum" sz="quarter" idx="12"/>
          </p:nvPr>
        </p:nvSpPr>
        <p:spPr/>
        <p:txBody>
          <a:bodyPr/>
          <a:lstStyle/>
          <a:p>
            <a:fld id="{4267D724-6418-2C47-8AD2-EB18721767AC}" type="slidenum">
              <a:rPr lang="en-US" smtClean="0"/>
              <a:t>‹#›</a:t>
            </a:fld>
            <a:endParaRPr lang="en-US"/>
          </a:p>
        </p:txBody>
      </p:sp>
    </p:spTree>
    <p:extLst>
      <p:ext uri="{BB962C8B-B14F-4D97-AF65-F5344CB8AC3E}">
        <p14:creationId xmlns:p14="http://schemas.microsoft.com/office/powerpoint/2010/main" val="168626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BAB7C6-34DB-C94F-8C90-E85A73D7993D}"/>
              </a:ext>
            </a:extLst>
          </p:cNvPr>
          <p:cNvSpPr>
            <a:spLocks noGrp="1"/>
          </p:cNvSpPr>
          <p:nvPr>
            <p:ph type="dt" sz="half" idx="10"/>
          </p:nvPr>
        </p:nvSpPr>
        <p:spPr/>
        <p:txBody>
          <a:bodyPr/>
          <a:lstStyle/>
          <a:p>
            <a:fld id="{2EFDA5F5-587D-094B-B1C1-3615B1E8FF93}" type="datetimeFigureOut">
              <a:rPr lang="en-US" smtClean="0"/>
              <a:t>3/14/20</a:t>
            </a:fld>
            <a:endParaRPr lang="en-US"/>
          </a:p>
        </p:txBody>
      </p:sp>
      <p:sp>
        <p:nvSpPr>
          <p:cNvPr id="3" name="Footer Placeholder 2">
            <a:extLst>
              <a:ext uri="{FF2B5EF4-FFF2-40B4-BE49-F238E27FC236}">
                <a16:creationId xmlns:a16="http://schemas.microsoft.com/office/drawing/2014/main" id="{B700D58C-6B65-CF41-9067-352E29D658E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8465402-D51E-E148-959C-B5257D3E8900}"/>
              </a:ext>
            </a:extLst>
          </p:cNvPr>
          <p:cNvSpPr>
            <a:spLocks noGrp="1"/>
          </p:cNvSpPr>
          <p:nvPr>
            <p:ph type="sldNum" sz="quarter" idx="12"/>
          </p:nvPr>
        </p:nvSpPr>
        <p:spPr/>
        <p:txBody>
          <a:bodyPr/>
          <a:lstStyle/>
          <a:p>
            <a:fld id="{4267D724-6418-2C47-8AD2-EB18721767AC}" type="slidenum">
              <a:rPr lang="en-US" smtClean="0"/>
              <a:t>‹#›</a:t>
            </a:fld>
            <a:endParaRPr lang="en-US"/>
          </a:p>
        </p:txBody>
      </p:sp>
    </p:spTree>
    <p:extLst>
      <p:ext uri="{BB962C8B-B14F-4D97-AF65-F5344CB8AC3E}">
        <p14:creationId xmlns:p14="http://schemas.microsoft.com/office/powerpoint/2010/main" val="2595445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D543B-8B72-4940-8AD9-714CDE4FD9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D85CF00-1DF5-0041-B63C-1B8AE27861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D11E112-1D57-D94C-9CF1-1D0EB27A5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1568C60-63DB-B74B-A988-7D44069C0B34}"/>
              </a:ext>
            </a:extLst>
          </p:cNvPr>
          <p:cNvSpPr>
            <a:spLocks noGrp="1"/>
          </p:cNvSpPr>
          <p:nvPr>
            <p:ph type="dt" sz="half" idx="10"/>
          </p:nvPr>
        </p:nvSpPr>
        <p:spPr/>
        <p:txBody>
          <a:bodyPr/>
          <a:lstStyle/>
          <a:p>
            <a:fld id="{2EFDA5F5-587D-094B-B1C1-3615B1E8FF93}" type="datetimeFigureOut">
              <a:rPr lang="en-US" smtClean="0"/>
              <a:t>3/14/20</a:t>
            </a:fld>
            <a:endParaRPr lang="en-US"/>
          </a:p>
        </p:txBody>
      </p:sp>
      <p:sp>
        <p:nvSpPr>
          <p:cNvPr id="6" name="Footer Placeholder 5">
            <a:extLst>
              <a:ext uri="{FF2B5EF4-FFF2-40B4-BE49-F238E27FC236}">
                <a16:creationId xmlns:a16="http://schemas.microsoft.com/office/drawing/2014/main" id="{9A8029E1-05AE-764B-B73D-99930CFA43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BCA4759-2339-B644-B4E2-77BC026EA9A0}"/>
              </a:ext>
            </a:extLst>
          </p:cNvPr>
          <p:cNvSpPr>
            <a:spLocks noGrp="1"/>
          </p:cNvSpPr>
          <p:nvPr>
            <p:ph type="sldNum" sz="quarter" idx="12"/>
          </p:nvPr>
        </p:nvSpPr>
        <p:spPr/>
        <p:txBody>
          <a:bodyPr/>
          <a:lstStyle/>
          <a:p>
            <a:fld id="{4267D724-6418-2C47-8AD2-EB18721767AC}" type="slidenum">
              <a:rPr lang="en-US" smtClean="0"/>
              <a:t>‹#›</a:t>
            </a:fld>
            <a:endParaRPr lang="en-US"/>
          </a:p>
        </p:txBody>
      </p:sp>
    </p:spTree>
    <p:extLst>
      <p:ext uri="{BB962C8B-B14F-4D97-AF65-F5344CB8AC3E}">
        <p14:creationId xmlns:p14="http://schemas.microsoft.com/office/powerpoint/2010/main" val="233981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C6B4A-2FC7-D344-A186-FEB6311DBF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681367A-1BD4-EC46-9B41-BC8FDB2E0D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3D71747-57CB-3F46-B6D6-51A1122F7B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6CC2627-93B0-EB4F-9C92-4521E959DCC2}"/>
              </a:ext>
            </a:extLst>
          </p:cNvPr>
          <p:cNvSpPr>
            <a:spLocks noGrp="1"/>
          </p:cNvSpPr>
          <p:nvPr>
            <p:ph type="dt" sz="half" idx="10"/>
          </p:nvPr>
        </p:nvSpPr>
        <p:spPr/>
        <p:txBody>
          <a:bodyPr/>
          <a:lstStyle/>
          <a:p>
            <a:fld id="{2EFDA5F5-587D-094B-B1C1-3615B1E8FF93}" type="datetimeFigureOut">
              <a:rPr lang="en-US" smtClean="0"/>
              <a:t>3/14/20</a:t>
            </a:fld>
            <a:endParaRPr lang="en-US"/>
          </a:p>
        </p:txBody>
      </p:sp>
      <p:sp>
        <p:nvSpPr>
          <p:cNvPr id="6" name="Footer Placeholder 5">
            <a:extLst>
              <a:ext uri="{FF2B5EF4-FFF2-40B4-BE49-F238E27FC236}">
                <a16:creationId xmlns:a16="http://schemas.microsoft.com/office/drawing/2014/main" id="{4C2DD078-F4F8-C841-913F-E2045964B22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576B15E-CFB4-E543-9DF5-EB0600087AF4}"/>
              </a:ext>
            </a:extLst>
          </p:cNvPr>
          <p:cNvSpPr>
            <a:spLocks noGrp="1"/>
          </p:cNvSpPr>
          <p:nvPr>
            <p:ph type="sldNum" sz="quarter" idx="12"/>
          </p:nvPr>
        </p:nvSpPr>
        <p:spPr/>
        <p:txBody>
          <a:bodyPr/>
          <a:lstStyle/>
          <a:p>
            <a:fld id="{4267D724-6418-2C47-8AD2-EB18721767AC}" type="slidenum">
              <a:rPr lang="en-US" smtClean="0"/>
              <a:t>‹#›</a:t>
            </a:fld>
            <a:endParaRPr lang="en-US"/>
          </a:p>
        </p:txBody>
      </p:sp>
    </p:spTree>
    <p:extLst>
      <p:ext uri="{BB962C8B-B14F-4D97-AF65-F5344CB8AC3E}">
        <p14:creationId xmlns:p14="http://schemas.microsoft.com/office/powerpoint/2010/main" val="11933643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C14C67-0569-DB4D-9B55-0481BEF864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C2C06A6-B353-5B48-897E-1CA89C7E19D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E35F62-CB3A-9445-89A0-66C9FB5DDA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FDA5F5-587D-094B-B1C1-3615B1E8FF93}" type="datetimeFigureOut">
              <a:rPr lang="en-US" smtClean="0"/>
              <a:t>3/14/20</a:t>
            </a:fld>
            <a:endParaRPr lang="en-US"/>
          </a:p>
        </p:txBody>
      </p:sp>
      <p:sp>
        <p:nvSpPr>
          <p:cNvPr id="5" name="Footer Placeholder 4">
            <a:extLst>
              <a:ext uri="{FF2B5EF4-FFF2-40B4-BE49-F238E27FC236}">
                <a16:creationId xmlns:a16="http://schemas.microsoft.com/office/drawing/2014/main" id="{D5098349-3CE2-3447-B057-76BFD7DFB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145EDBF-17CC-9B46-B3C5-BA04C704D5E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67D724-6418-2C47-8AD2-EB18721767AC}" type="slidenum">
              <a:rPr lang="en-US" smtClean="0"/>
              <a:t>‹#›</a:t>
            </a:fld>
            <a:endParaRPr lang="en-US"/>
          </a:p>
        </p:txBody>
      </p:sp>
    </p:spTree>
    <p:extLst>
      <p:ext uri="{BB962C8B-B14F-4D97-AF65-F5344CB8AC3E}">
        <p14:creationId xmlns:p14="http://schemas.microsoft.com/office/powerpoint/2010/main" val="27580848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787D0-6A9D-8641-B312-6947A6AABF7E}"/>
              </a:ext>
            </a:extLst>
          </p:cNvPr>
          <p:cNvSpPr>
            <a:spLocks noGrp="1"/>
          </p:cNvSpPr>
          <p:nvPr>
            <p:ph type="ctrTitle"/>
          </p:nvPr>
        </p:nvSpPr>
        <p:spPr/>
        <p:txBody>
          <a:bodyPr>
            <a:normAutofit/>
          </a:bodyPr>
          <a:lstStyle/>
          <a:p>
            <a:r>
              <a:rPr lang="en-US" dirty="0" err="1">
                <a:latin typeface="Arial" panose="020B0604020202020204" pitchFamily="34" charset="0"/>
                <a:cs typeface="Arial" panose="020B0604020202020204" pitchFamily="34" charset="0"/>
              </a:rPr>
              <a:t>Conceptualising</a:t>
            </a:r>
            <a:r>
              <a:rPr lang="en-US" dirty="0">
                <a:latin typeface="Arial" panose="020B0604020202020204" pitchFamily="34" charset="0"/>
                <a:cs typeface="Arial" panose="020B0604020202020204" pitchFamily="34" charset="0"/>
              </a:rPr>
              <a:t> a Low Cost Cryogenic Lab</a:t>
            </a:r>
          </a:p>
        </p:txBody>
      </p:sp>
      <p:sp>
        <p:nvSpPr>
          <p:cNvPr id="3" name="Subtitle 2">
            <a:extLst>
              <a:ext uri="{FF2B5EF4-FFF2-40B4-BE49-F238E27FC236}">
                <a16:creationId xmlns:a16="http://schemas.microsoft.com/office/drawing/2014/main" id="{C73FDF08-C954-5B44-9EE6-8BCEED12DC74}"/>
              </a:ext>
            </a:extLst>
          </p:cNvPr>
          <p:cNvSpPr>
            <a:spLocks noGrp="1"/>
          </p:cNvSpPr>
          <p:nvPr>
            <p:ph type="subTitle" idx="1"/>
          </p:nvPr>
        </p:nvSpPr>
        <p:spPr/>
        <p:txBody>
          <a:bodyPr/>
          <a:lstStyle/>
          <a:p>
            <a:r>
              <a:rPr lang="en-US" dirty="0" err="1"/>
              <a:t>Sev</a:t>
            </a:r>
            <a:r>
              <a:rPr lang="en-US" dirty="0"/>
              <a:t> Clarke, 2 August 2018</a:t>
            </a:r>
          </a:p>
        </p:txBody>
      </p:sp>
    </p:spTree>
    <p:extLst>
      <p:ext uri="{BB962C8B-B14F-4D97-AF65-F5344CB8AC3E}">
        <p14:creationId xmlns:p14="http://schemas.microsoft.com/office/powerpoint/2010/main" val="2696165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61D67-2864-804A-8BBC-787618D05023}"/>
              </a:ext>
            </a:extLst>
          </p:cNvPr>
          <p:cNvSpPr>
            <a:spLocks noGrp="1"/>
          </p:cNvSpPr>
          <p:nvPr>
            <p:ph type="title"/>
          </p:nvPr>
        </p:nvSpPr>
        <p:spPr/>
        <p:txBody>
          <a:bodyPr/>
          <a:lstStyle/>
          <a:p>
            <a:r>
              <a:rPr lang="en-US" b="1" dirty="0"/>
              <a:t>Requirements</a:t>
            </a:r>
          </a:p>
        </p:txBody>
      </p:sp>
      <p:sp>
        <p:nvSpPr>
          <p:cNvPr id="3" name="Content Placeholder 2">
            <a:extLst>
              <a:ext uri="{FF2B5EF4-FFF2-40B4-BE49-F238E27FC236}">
                <a16:creationId xmlns:a16="http://schemas.microsoft.com/office/drawing/2014/main" id="{F79AF765-23DA-2043-BC67-635B026D63B0}"/>
              </a:ext>
            </a:extLst>
          </p:cNvPr>
          <p:cNvSpPr>
            <a:spLocks noGrp="1"/>
          </p:cNvSpPr>
          <p:nvPr>
            <p:ph idx="1"/>
          </p:nvPr>
        </p:nvSpPr>
        <p:spPr/>
        <p:txBody>
          <a:bodyPr>
            <a:normAutofit fontScale="92500" lnSpcReduction="20000"/>
          </a:bodyPr>
          <a:lstStyle/>
          <a:p>
            <a:r>
              <a:rPr lang="en-US" dirty="0" err="1"/>
              <a:t>SmallTech</a:t>
            </a:r>
            <a:r>
              <a:rPr lang="en-US" dirty="0"/>
              <a:t> has been selected to provide theoretical and experimental support for the Ice Shield technology that is being designed to restore the cryosphere and cool our overheating planet.</a:t>
            </a:r>
          </a:p>
          <a:p>
            <a:r>
              <a:rPr lang="en-US" dirty="0"/>
              <a:t>To do this, a cryogenic lab is required in addition to the </a:t>
            </a:r>
            <a:r>
              <a:rPr lang="en-US" dirty="0" err="1"/>
              <a:t>SmallTech</a:t>
            </a:r>
            <a:r>
              <a:rPr lang="en-US" dirty="0"/>
              <a:t> facilities in Menlo Park, California. The most convenient site for the lab is on the </a:t>
            </a:r>
            <a:r>
              <a:rPr lang="en-US" dirty="0" err="1"/>
              <a:t>SmallTech</a:t>
            </a:r>
            <a:r>
              <a:rPr lang="en-US" dirty="0"/>
              <a:t> parking lot in Menlo Park, or failing that, on the sloping Bay foreshore where there is ready access to seawater, perhaps on a boat ramp.</a:t>
            </a:r>
          </a:p>
          <a:p>
            <a:r>
              <a:rPr lang="en-US" dirty="0"/>
              <a:t>The aim is to simulate and determine the effects, and to optimize the pumping regime, to create wide, even, and very gently sloping, say at 3-5</a:t>
            </a:r>
            <a:r>
              <a:rPr lang="en-US" baseline="30000" dirty="0"/>
              <a:t>0</a:t>
            </a:r>
            <a:r>
              <a:rPr lang="en-US" dirty="0"/>
              <a:t>, ice lenses in sea ice, at the same time as generating ice mass at the fastest rate possible under a range of different, but frigid, environmental conditions.</a:t>
            </a:r>
          </a:p>
        </p:txBody>
      </p:sp>
    </p:spTree>
    <p:extLst>
      <p:ext uri="{BB962C8B-B14F-4D97-AF65-F5344CB8AC3E}">
        <p14:creationId xmlns:p14="http://schemas.microsoft.com/office/powerpoint/2010/main" val="1393378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BD4D9-0A5C-0D42-9036-D943C572EDBC}"/>
              </a:ext>
            </a:extLst>
          </p:cNvPr>
          <p:cNvSpPr>
            <a:spLocks noGrp="1"/>
          </p:cNvSpPr>
          <p:nvPr>
            <p:ph type="title"/>
          </p:nvPr>
        </p:nvSpPr>
        <p:spPr/>
        <p:txBody>
          <a:bodyPr/>
          <a:lstStyle/>
          <a:p>
            <a:r>
              <a:rPr lang="en-US" b="1" dirty="0"/>
              <a:t>Proposed Construction Materials</a:t>
            </a:r>
          </a:p>
        </p:txBody>
      </p:sp>
      <p:sp>
        <p:nvSpPr>
          <p:cNvPr id="3" name="Content Placeholder 2">
            <a:extLst>
              <a:ext uri="{FF2B5EF4-FFF2-40B4-BE49-F238E27FC236}">
                <a16:creationId xmlns:a16="http://schemas.microsoft.com/office/drawing/2014/main" id="{D6D3071C-1026-9144-A44D-9872F190D5AC}"/>
              </a:ext>
            </a:extLst>
          </p:cNvPr>
          <p:cNvSpPr>
            <a:spLocks noGrp="1"/>
          </p:cNvSpPr>
          <p:nvPr>
            <p:ph idx="1"/>
          </p:nvPr>
        </p:nvSpPr>
        <p:spPr/>
        <p:txBody>
          <a:bodyPr>
            <a:normAutofit fontScale="85000" lnSpcReduction="20000"/>
          </a:bodyPr>
          <a:lstStyle/>
          <a:p>
            <a:r>
              <a:rPr lang="en-US" dirty="0"/>
              <a:t>Either an evenly sloping site of ~8</a:t>
            </a:r>
            <a:r>
              <a:rPr lang="en-US" baseline="30000" dirty="0"/>
              <a:t>0</a:t>
            </a:r>
            <a:r>
              <a:rPr lang="en-US" dirty="0"/>
              <a:t> or a truckload of sand, gravel, or screenings that can be formed into such a slope.</a:t>
            </a:r>
          </a:p>
          <a:p>
            <a:r>
              <a:rPr lang="en-US" dirty="0"/>
              <a:t>Enough doubled or trebled polystyrene foam sheets to make a closed rectilinear tunnel with total wall thickness of ~12cms and approximate </a:t>
            </a:r>
            <a:r>
              <a:rPr lang="en-US" dirty="0" err="1"/>
              <a:t>lwh</a:t>
            </a:r>
            <a:r>
              <a:rPr lang="en-US" dirty="0"/>
              <a:t> dimensions (5-15)x1x2m.</a:t>
            </a:r>
          </a:p>
          <a:p>
            <a:r>
              <a:rPr lang="en-US" dirty="0"/>
              <a:t>A ~5,000 </a:t>
            </a:r>
            <a:r>
              <a:rPr lang="en-US" dirty="0" err="1"/>
              <a:t>litre</a:t>
            </a:r>
            <a:r>
              <a:rPr lang="en-US" dirty="0"/>
              <a:t> plastic corrugated tank to hold delivered seawater.</a:t>
            </a:r>
          </a:p>
          <a:p>
            <a:r>
              <a:rPr lang="en-US" dirty="0"/>
              <a:t>A used freezer unit, possibly from a truck, capable of delivering air at polar winter temperatures, if necessary complemented by a refillable container of liquid nitrogen that could be sprayed into the circulating tunnel air.</a:t>
            </a:r>
          </a:p>
          <a:p>
            <a:r>
              <a:rPr lang="en-US" dirty="0"/>
              <a:t>Pumps, pipes, valves, nozzles, fans, sensors, recorders, electric supply, cabling, </a:t>
            </a:r>
            <a:r>
              <a:rPr lang="en-US" dirty="0" err="1"/>
              <a:t>comms</a:t>
            </a:r>
            <a:r>
              <a:rPr lang="en-US" dirty="0"/>
              <a:t>, lighting, a narrow ice coring drill or equivalent, a small freezer for the cores, a long extension ladder to act as angled tunnel ‘walkway’ above the ice &amp; water, strapping to hold the tunnel together, glues, sealants and seawater. </a:t>
            </a:r>
          </a:p>
        </p:txBody>
      </p:sp>
    </p:spTree>
    <p:extLst>
      <p:ext uri="{BB962C8B-B14F-4D97-AF65-F5344CB8AC3E}">
        <p14:creationId xmlns:p14="http://schemas.microsoft.com/office/powerpoint/2010/main" val="4039490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4">
            <a:extLst>
              <a:ext uri="{FF2B5EF4-FFF2-40B4-BE49-F238E27FC236}">
                <a16:creationId xmlns:a16="http://schemas.microsoft.com/office/drawing/2014/main" id="{3FFC9B8F-F759-1F4F-9431-B57170AA77AE}"/>
              </a:ext>
            </a:extLst>
          </p:cNvPr>
          <p:cNvSpPr/>
          <p:nvPr/>
        </p:nvSpPr>
        <p:spPr>
          <a:xfrm>
            <a:off x="522514" y="4824549"/>
            <a:ext cx="7576457" cy="653142"/>
          </a:xfrm>
          <a:custGeom>
            <a:avLst/>
            <a:gdLst>
              <a:gd name="connsiteX0" fmla="*/ 0 w 7576457"/>
              <a:gd name="connsiteY0" fmla="*/ 653142 h 653142"/>
              <a:gd name="connsiteX1" fmla="*/ 400595 w 7576457"/>
              <a:gd name="connsiteY1" fmla="*/ 0 h 653142"/>
              <a:gd name="connsiteX2" fmla="*/ 7576457 w 7576457"/>
              <a:gd name="connsiteY2" fmla="*/ 17417 h 653142"/>
              <a:gd name="connsiteX3" fmla="*/ 0 w 7576457"/>
              <a:gd name="connsiteY3" fmla="*/ 653142 h 653142"/>
            </a:gdLst>
            <a:ahLst/>
            <a:cxnLst>
              <a:cxn ang="0">
                <a:pos x="connsiteX0" y="connsiteY0"/>
              </a:cxn>
              <a:cxn ang="0">
                <a:pos x="connsiteX1" y="connsiteY1"/>
              </a:cxn>
              <a:cxn ang="0">
                <a:pos x="connsiteX2" y="connsiteY2"/>
              </a:cxn>
              <a:cxn ang="0">
                <a:pos x="connsiteX3" y="connsiteY3"/>
              </a:cxn>
            </a:cxnLst>
            <a:rect l="l" t="t" r="r" b="b"/>
            <a:pathLst>
              <a:path w="7576457" h="653142">
                <a:moveTo>
                  <a:pt x="0" y="653142"/>
                </a:moveTo>
                <a:lnTo>
                  <a:pt x="400595" y="0"/>
                </a:lnTo>
                <a:lnTo>
                  <a:pt x="7576457" y="17417"/>
                </a:lnTo>
                <a:lnTo>
                  <a:pt x="0" y="653142"/>
                </a:lnTo>
                <a:close/>
              </a:path>
            </a:pathLst>
          </a:cu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ight Triangle 3">
            <a:extLst>
              <a:ext uri="{FF2B5EF4-FFF2-40B4-BE49-F238E27FC236}">
                <a16:creationId xmlns:a16="http://schemas.microsoft.com/office/drawing/2014/main" id="{DADC2D3D-4133-424F-855A-2BFF5BD48542}"/>
              </a:ext>
            </a:extLst>
          </p:cNvPr>
          <p:cNvSpPr/>
          <p:nvPr/>
        </p:nvSpPr>
        <p:spPr>
          <a:xfrm rot="16200000">
            <a:off x="6043752" y="-1254034"/>
            <a:ext cx="949233" cy="11216641"/>
          </a:xfrm>
          <a:prstGeom prst="rtTriangl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ight Triangle 1">
            <a:extLst>
              <a:ext uri="{FF2B5EF4-FFF2-40B4-BE49-F238E27FC236}">
                <a16:creationId xmlns:a16="http://schemas.microsoft.com/office/drawing/2014/main" id="{9811BE2D-0911-6D49-86F0-8E49EB0E8AF5}"/>
              </a:ext>
            </a:extLst>
          </p:cNvPr>
          <p:cNvSpPr/>
          <p:nvPr/>
        </p:nvSpPr>
        <p:spPr>
          <a:xfrm rot="16200000">
            <a:off x="5662883" y="-596537"/>
            <a:ext cx="949233" cy="11216641"/>
          </a:xfrm>
          <a:prstGeom prst="rtTriangl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ube 2">
            <a:extLst>
              <a:ext uri="{FF2B5EF4-FFF2-40B4-BE49-F238E27FC236}">
                <a16:creationId xmlns:a16="http://schemas.microsoft.com/office/drawing/2014/main" id="{6B0155FB-A357-B24F-8134-1C3283010923}"/>
              </a:ext>
            </a:extLst>
          </p:cNvPr>
          <p:cNvSpPr/>
          <p:nvPr/>
        </p:nvSpPr>
        <p:spPr>
          <a:xfrm rot="21305314">
            <a:off x="1330752" y="3126506"/>
            <a:ext cx="9582784" cy="1806440"/>
          </a:xfrm>
          <a:prstGeom prst="cub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a:extLst>
              <a:ext uri="{FF2B5EF4-FFF2-40B4-BE49-F238E27FC236}">
                <a16:creationId xmlns:a16="http://schemas.microsoft.com/office/drawing/2014/main" id="{BC45590B-75BB-5943-AA89-4C236BF20C3D}"/>
              </a:ext>
            </a:extLst>
          </p:cNvPr>
          <p:cNvSpPr/>
          <p:nvPr/>
        </p:nvSpPr>
        <p:spPr>
          <a:xfrm>
            <a:off x="11739154" y="3892731"/>
            <a:ext cx="400595" cy="1602378"/>
          </a:xfrm>
          <a:custGeom>
            <a:avLst/>
            <a:gdLst>
              <a:gd name="connsiteX0" fmla="*/ 391886 w 400595"/>
              <a:gd name="connsiteY0" fmla="*/ 0 h 1602378"/>
              <a:gd name="connsiteX1" fmla="*/ 0 w 400595"/>
              <a:gd name="connsiteY1" fmla="*/ 661852 h 1602378"/>
              <a:gd name="connsiteX2" fmla="*/ 0 w 400595"/>
              <a:gd name="connsiteY2" fmla="*/ 1602378 h 1602378"/>
              <a:gd name="connsiteX3" fmla="*/ 400595 w 400595"/>
              <a:gd name="connsiteY3" fmla="*/ 940526 h 1602378"/>
              <a:gd name="connsiteX4" fmla="*/ 391886 w 400595"/>
              <a:gd name="connsiteY4" fmla="*/ 0 h 16023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595" h="1602378">
                <a:moveTo>
                  <a:pt x="391886" y="0"/>
                </a:moveTo>
                <a:lnTo>
                  <a:pt x="0" y="661852"/>
                </a:lnTo>
                <a:lnTo>
                  <a:pt x="0" y="1602378"/>
                </a:lnTo>
                <a:lnTo>
                  <a:pt x="400595" y="940526"/>
                </a:lnTo>
                <a:lnTo>
                  <a:pt x="391886" y="0"/>
                </a:lnTo>
                <a:close/>
              </a:path>
            </a:pathLst>
          </a:cu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ube 7">
            <a:extLst>
              <a:ext uri="{FF2B5EF4-FFF2-40B4-BE49-F238E27FC236}">
                <a16:creationId xmlns:a16="http://schemas.microsoft.com/office/drawing/2014/main" id="{0E0100D5-DBB8-A24D-ADD1-0F49E6A51B1E}"/>
              </a:ext>
            </a:extLst>
          </p:cNvPr>
          <p:cNvSpPr/>
          <p:nvPr/>
        </p:nvSpPr>
        <p:spPr>
          <a:xfrm rot="21305314">
            <a:off x="1418212" y="3360310"/>
            <a:ext cx="9438572" cy="1432813"/>
          </a:xfrm>
          <a:prstGeom prst="cube">
            <a:avLst>
              <a:gd name="adj" fmla="val 21224"/>
            </a:avLst>
          </a:prstGeom>
          <a:solidFill>
            <a:schemeClr val="bg1">
              <a:lumMod val="95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Triangle 8">
            <a:extLst>
              <a:ext uri="{FF2B5EF4-FFF2-40B4-BE49-F238E27FC236}">
                <a16:creationId xmlns:a16="http://schemas.microsoft.com/office/drawing/2014/main" id="{9332FE19-0A0C-4247-B26B-2C88BD170FDB}"/>
              </a:ext>
            </a:extLst>
          </p:cNvPr>
          <p:cNvSpPr/>
          <p:nvPr/>
        </p:nvSpPr>
        <p:spPr>
          <a:xfrm rot="21329719">
            <a:off x="1465148" y="4196856"/>
            <a:ext cx="8641627" cy="615351"/>
          </a:xfrm>
          <a:prstGeom prst="rtTriangle">
            <a:avLst/>
          </a:prstGeom>
          <a:solidFill>
            <a:srgbClr val="63A4C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00D878C5-2DF9-014F-AC1B-E0D8E25AB72C}"/>
              </a:ext>
            </a:extLst>
          </p:cNvPr>
          <p:cNvSpPr/>
          <p:nvPr/>
        </p:nvSpPr>
        <p:spPr>
          <a:xfrm rot="21440002">
            <a:off x="1451240" y="4066005"/>
            <a:ext cx="8024513" cy="615351"/>
          </a:xfrm>
          <a:prstGeom prst="r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an 10">
            <a:extLst>
              <a:ext uri="{FF2B5EF4-FFF2-40B4-BE49-F238E27FC236}">
                <a16:creationId xmlns:a16="http://schemas.microsoft.com/office/drawing/2014/main" id="{F3EA62A4-8C33-F642-9B32-CEFE93D21F7A}"/>
              </a:ext>
            </a:extLst>
          </p:cNvPr>
          <p:cNvSpPr/>
          <p:nvPr/>
        </p:nvSpPr>
        <p:spPr>
          <a:xfrm>
            <a:off x="208250" y="1816787"/>
            <a:ext cx="1097715" cy="1368181"/>
          </a:xfrm>
          <a:prstGeom prst="can">
            <a:avLst/>
          </a:prstGeom>
          <a:solidFill>
            <a:srgbClr val="63A4C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Cube 11">
            <a:extLst>
              <a:ext uri="{FF2B5EF4-FFF2-40B4-BE49-F238E27FC236}">
                <a16:creationId xmlns:a16="http://schemas.microsoft.com/office/drawing/2014/main" id="{4B774BFC-3B8B-E74A-9D4A-541049F359F5}"/>
              </a:ext>
            </a:extLst>
          </p:cNvPr>
          <p:cNvSpPr/>
          <p:nvPr/>
        </p:nvSpPr>
        <p:spPr>
          <a:xfrm>
            <a:off x="729796" y="4314676"/>
            <a:ext cx="550831" cy="717785"/>
          </a:xfrm>
          <a:prstGeom prst="cub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Can 12">
            <a:extLst>
              <a:ext uri="{FF2B5EF4-FFF2-40B4-BE49-F238E27FC236}">
                <a16:creationId xmlns:a16="http://schemas.microsoft.com/office/drawing/2014/main" id="{3AB20C75-A9EF-7242-A9EF-0C799AFDBE89}"/>
              </a:ext>
            </a:extLst>
          </p:cNvPr>
          <p:cNvSpPr/>
          <p:nvPr/>
        </p:nvSpPr>
        <p:spPr>
          <a:xfrm>
            <a:off x="887666" y="4780627"/>
            <a:ext cx="337520" cy="503667"/>
          </a:xfrm>
          <a:prstGeom prst="can">
            <a:avLst/>
          </a:prstGeom>
          <a:solidFill>
            <a:srgbClr val="E643F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FBE09437-0B3B-9B43-921D-6BB5025C4A40}"/>
              </a:ext>
            </a:extLst>
          </p:cNvPr>
          <p:cNvSpPr/>
          <p:nvPr/>
        </p:nvSpPr>
        <p:spPr>
          <a:xfrm>
            <a:off x="529178" y="310472"/>
            <a:ext cx="6704592" cy="707886"/>
          </a:xfrm>
          <a:prstGeom prst="rect">
            <a:avLst/>
          </a:prstGeom>
        </p:spPr>
        <p:txBody>
          <a:bodyPr wrap="none">
            <a:spAutoFit/>
          </a:bodyPr>
          <a:lstStyle/>
          <a:p>
            <a:r>
              <a:rPr lang="en-US" sz="4000" b="1" dirty="0"/>
              <a:t>Low-cost Cryogenic Laboratory</a:t>
            </a:r>
          </a:p>
        </p:txBody>
      </p:sp>
      <p:sp>
        <p:nvSpPr>
          <p:cNvPr id="16" name="TextBox 15">
            <a:extLst>
              <a:ext uri="{FF2B5EF4-FFF2-40B4-BE49-F238E27FC236}">
                <a16:creationId xmlns:a16="http://schemas.microsoft.com/office/drawing/2014/main" id="{D1F60E0D-B128-4C41-8D6F-02BFEC66DA9E}"/>
              </a:ext>
            </a:extLst>
          </p:cNvPr>
          <p:cNvSpPr txBox="1"/>
          <p:nvPr/>
        </p:nvSpPr>
        <p:spPr>
          <a:xfrm>
            <a:off x="254602" y="2305352"/>
            <a:ext cx="960712" cy="584775"/>
          </a:xfrm>
          <a:prstGeom prst="rect">
            <a:avLst/>
          </a:prstGeom>
          <a:noFill/>
        </p:spPr>
        <p:txBody>
          <a:bodyPr wrap="none" rtlCol="0">
            <a:spAutoFit/>
          </a:bodyPr>
          <a:lstStyle/>
          <a:p>
            <a:pPr algn="ctr"/>
            <a:r>
              <a:rPr lang="en-US" sz="1600" dirty="0"/>
              <a:t>Seawater</a:t>
            </a:r>
          </a:p>
          <a:p>
            <a:pPr algn="ctr"/>
            <a:r>
              <a:rPr lang="en-US" sz="1600" dirty="0"/>
              <a:t>tank</a:t>
            </a:r>
          </a:p>
        </p:txBody>
      </p:sp>
      <p:sp>
        <p:nvSpPr>
          <p:cNvPr id="17" name="TextBox 16">
            <a:extLst>
              <a:ext uri="{FF2B5EF4-FFF2-40B4-BE49-F238E27FC236}">
                <a16:creationId xmlns:a16="http://schemas.microsoft.com/office/drawing/2014/main" id="{86DF7D37-BDB7-2647-A99C-94DE7917DE43}"/>
              </a:ext>
            </a:extLst>
          </p:cNvPr>
          <p:cNvSpPr txBox="1"/>
          <p:nvPr/>
        </p:nvSpPr>
        <p:spPr>
          <a:xfrm>
            <a:off x="50194" y="3983397"/>
            <a:ext cx="803746" cy="584775"/>
          </a:xfrm>
          <a:prstGeom prst="rect">
            <a:avLst/>
          </a:prstGeom>
          <a:noFill/>
        </p:spPr>
        <p:txBody>
          <a:bodyPr wrap="none" rtlCol="0">
            <a:spAutoFit/>
          </a:bodyPr>
          <a:lstStyle/>
          <a:p>
            <a:pPr algn="ctr"/>
            <a:r>
              <a:rPr lang="en-US" sz="1600" dirty="0"/>
              <a:t>Freezer</a:t>
            </a:r>
          </a:p>
          <a:p>
            <a:pPr algn="ctr"/>
            <a:r>
              <a:rPr lang="en-US" sz="1600" dirty="0"/>
              <a:t>Unit</a:t>
            </a:r>
          </a:p>
        </p:txBody>
      </p:sp>
      <p:sp>
        <p:nvSpPr>
          <p:cNvPr id="18" name="TextBox 17">
            <a:extLst>
              <a:ext uri="{FF2B5EF4-FFF2-40B4-BE49-F238E27FC236}">
                <a16:creationId xmlns:a16="http://schemas.microsoft.com/office/drawing/2014/main" id="{9A7E83EF-F204-9D4B-A1D3-74614B0A3D2C}"/>
              </a:ext>
            </a:extLst>
          </p:cNvPr>
          <p:cNvSpPr txBox="1"/>
          <p:nvPr/>
        </p:nvSpPr>
        <p:spPr>
          <a:xfrm>
            <a:off x="103145" y="4971522"/>
            <a:ext cx="1272977" cy="1077218"/>
          </a:xfrm>
          <a:prstGeom prst="rect">
            <a:avLst/>
          </a:prstGeom>
          <a:noFill/>
        </p:spPr>
        <p:txBody>
          <a:bodyPr wrap="none" rtlCol="0">
            <a:spAutoFit/>
          </a:bodyPr>
          <a:lstStyle/>
          <a:p>
            <a:pPr algn="ctr"/>
            <a:r>
              <a:rPr lang="en-US" sz="1600" dirty="0"/>
              <a:t>Liquid</a:t>
            </a:r>
          </a:p>
          <a:p>
            <a:pPr algn="ctr"/>
            <a:r>
              <a:rPr lang="en-US" sz="1600" dirty="0"/>
              <a:t>nitrogen</a:t>
            </a:r>
          </a:p>
          <a:p>
            <a:pPr algn="ctr"/>
            <a:r>
              <a:rPr lang="en-US" sz="1600" dirty="0"/>
              <a:t>for extra</a:t>
            </a:r>
          </a:p>
          <a:p>
            <a:pPr algn="ctr"/>
            <a:r>
              <a:rPr lang="en-US" sz="1600" dirty="0"/>
              <a:t>spray cooling</a:t>
            </a:r>
          </a:p>
        </p:txBody>
      </p:sp>
      <p:sp>
        <p:nvSpPr>
          <p:cNvPr id="19" name="TextBox 18">
            <a:extLst>
              <a:ext uri="{FF2B5EF4-FFF2-40B4-BE49-F238E27FC236}">
                <a16:creationId xmlns:a16="http://schemas.microsoft.com/office/drawing/2014/main" id="{2702DFCF-9B84-4849-B2EB-10BCD9F607A7}"/>
              </a:ext>
            </a:extLst>
          </p:cNvPr>
          <p:cNvSpPr txBox="1"/>
          <p:nvPr/>
        </p:nvSpPr>
        <p:spPr>
          <a:xfrm>
            <a:off x="1728296" y="4232911"/>
            <a:ext cx="1028487" cy="584775"/>
          </a:xfrm>
          <a:prstGeom prst="rect">
            <a:avLst/>
          </a:prstGeom>
          <a:noFill/>
        </p:spPr>
        <p:txBody>
          <a:bodyPr wrap="none" rtlCol="0">
            <a:spAutoFit/>
          </a:bodyPr>
          <a:lstStyle/>
          <a:p>
            <a:pPr algn="ctr"/>
            <a:r>
              <a:rPr lang="en-US" sz="1600" dirty="0"/>
              <a:t>Grown ice</a:t>
            </a:r>
          </a:p>
          <a:p>
            <a:pPr algn="ctr"/>
            <a:r>
              <a:rPr lang="en-US" sz="1600" dirty="0"/>
              <a:t>wedge</a:t>
            </a:r>
          </a:p>
        </p:txBody>
      </p:sp>
      <p:sp>
        <p:nvSpPr>
          <p:cNvPr id="20" name="TextBox 19">
            <a:extLst>
              <a:ext uri="{FF2B5EF4-FFF2-40B4-BE49-F238E27FC236}">
                <a16:creationId xmlns:a16="http://schemas.microsoft.com/office/drawing/2014/main" id="{948D1CFD-BC7A-134C-BE1B-32DD3FF1FCEA}"/>
              </a:ext>
            </a:extLst>
          </p:cNvPr>
          <p:cNvSpPr txBox="1"/>
          <p:nvPr/>
        </p:nvSpPr>
        <p:spPr>
          <a:xfrm>
            <a:off x="1512730" y="4789463"/>
            <a:ext cx="960712" cy="338554"/>
          </a:xfrm>
          <a:prstGeom prst="rect">
            <a:avLst/>
          </a:prstGeom>
          <a:noFill/>
        </p:spPr>
        <p:txBody>
          <a:bodyPr wrap="none" rtlCol="0">
            <a:spAutoFit/>
          </a:bodyPr>
          <a:lstStyle/>
          <a:p>
            <a:r>
              <a:rPr lang="en-US" sz="1600" dirty="0"/>
              <a:t>Seawater</a:t>
            </a:r>
          </a:p>
        </p:txBody>
      </p:sp>
      <p:cxnSp>
        <p:nvCxnSpPr>
          <p:cNvPr id="23" name="Straight Connector 22">
            <a:extLst>
              <a:ext uri="{FF2B5EF4-FFF2-40B4-BE49-F238E27FC236}">
                <a16:creationId xmlns:a16="http://schemas.microsoft.com/office/drawing/2014/main" id="{0C024F10-94FE-F24C-A220-A57A0D11DCC5}"/>
              </a:ext>
            </a:extLst>
          </p:cNvPr>
          <p:cNvCxnSpPr>
            <a:cxnSpLocks/>
          </p:cNvCxnSpPr>
          <p:nvPr/>
        </p:nvCxnSpPr>
        <p:spPr>
          <a:xfrm flipV="1">
            <a:off x="10548488" y="4052818"/>
            <a:ext cx="334986" cy="373103"/>
          </a:xfrm>
          <a:prstGeom prst="line">
            <a:avLst/>
          </a:pr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2C9B128E-FCB1-D340-B6A8-0436CD3E4E89}"/>
              </a:ext>
            </a:extLst>
          </p:cNvPr>
          <p:cNvSpPr txBox="1"/>
          <p:nvPr/>
        </p:nvSpPr>
        <p:spPr>
          <a:xfrm>
            <a:off x="10251218" y="5749128"/>
            <a:ext cx="1487588" cy="830997"/>
          </a:xfrm>
          <a:prstGeom prst="rect">
            <a:avLst/>
          </a:prstGeom>
          <a:noFill/>
        </p:spPr>
        <p:txBody>
          <a:bodyPr wrap="none" rtlCol="0">
            <a:spAutoFit/>
          </a:bodyPr>
          <a:lstStyle/>
          <a:p>
            <a:pPr algn="ctr"/>
            <a:r>
              <a:rPr lang="en-US" sz="1600" dirty="0"/>
              <a:t>Brine drain to</a:t>
            </a:r>
          </a:p>
          <a:p>
            <a:pPr algn="ctr"/>
            <a:r>
              <a:rPr lang="en-US" sz="1600" dirty="0"/>
              <a:t>measure gas &amp;</a:t>
            </a:r>
          </a:p>
          <a:p>
            <a:pPr algn="ctr"/>
            <a:r>
              <a:rPr lang="en-US" sz="1600" dirty="0"/>
              <a:t>salt enrichment</a:t>
            </a:r>
          </a:p>
        </p:txBody>
      </p:sp>
      <p:cxnSp>
        <p:nvCxnSpPr>
          <p:cNvPr id="30" name="Straight Connector 29">
            <a:extLst>
              <a:ext uri="{FF2B5EF4-FFF2-40B4-BE49-F238E27FC236}">
                <a16:creationId xmlns:a16="http://schemas.microsoft.com/office/drawing/2014/main" id="{BCF5FF12-1473-354F-90E4-D86FE23E34CC}"/>
              </a:ext>
            </a:extLst>
          </p:cNvPr>
          <p:cNvCxnSpPr>
            <a:cxnSpLocks/>
            <a:endCxn id="28" idx="0"/>
          </p:cNvCxnSpPr>
          <p:nvPr/>
        </p:nvCxnSpPr>
        <p:spPr>
          <a:xfrm>
            <a:off x="10715981" y="4272534"/>
            <a:ext cx="279031" cy="14765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42A3ABF-8DE7-D242-A095-B8C8F778A185}"/>
              </a:ext>
            </a:extLst>
          </p:cNvPr>
          <p:cNvCxnSpPr>
            <a:cxnSpLocks/>
          </p:cNvCxnSpPr>
          <p:nvPr/>
        </p:nvCxnSpPr>
        <p:spPr>
          <a:xfrm>
            <a:off x="10511135" y="3283131"/>
            <a:ext cx="83707" cy="107115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9F9CD8A8-16EE-394E-A3A9-1E0BDFE065DF}"/>
              </a:ext>
            </a:extLst>
          </p:cNvPr>
          <p:cNvCxnSpPr>
            <a:cxnSpLocks/>
          </p:cNvCxnSpPr>
          <p:nvPr/>
        </p:nvCxnSpPr>
        <p:spPr>
          <a:xfrm flipH="1">
            <a:off x="10499258" y="2967171"/>
            <a:ext cx="252024" cy="31596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809E7F59-BF5F-C247-950E-51BE89F60496}"/>
              </a:ext>
            </a:extLst>
          </p:cNvPr>
          <p:cNvCxnSpPr>
            <a:cxnSpLocks/>
          </p:cNvCxnSpPr>
          <p:nvPr/>
        </p:nvCxnSpPr>
        <p:spPr>
          <a:xfrm>
            <a:off x="10761358" y="2967171"/>
            <a:ext cx="98362" cy="110954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F72C1535-557C-E847-A91A-CEC6D2683909}"/>
              </a:ext>
            </a:extLst>
          </p:cNvPr>
          <p:cNvSpPr txBox="1"/>
          <p:nvPr/>
        </p:nvSpPr>
        <p:spPr>
          <a:xfrm>
            <a:off x="11144824" y="2899603"/>
            <a:ext cx="855234" cy="830997"/>
          </a:xfrm>
          <a:prstGeom prst="rect">
            <a:avLst/>
          </a:prstGeom>
          <a:noFill/>
        </p:spPr>
        <p:txBody>
          <a:bodyPr wrap="none" rtlCol="0">
            <a:spAutoFit/>
          </a:bodyPr>
          <a:lstStyle/>
          <a:p>
            <a:pPr algn="ctr"/>
            <a:r>
              <a:rPr lang="en-US" sz="1600" dirty="0"/>
              <a:t>Tapered</a:t>
            </a:r>
          </a:p>
          <a:p>
            <a:pPr algn="ctr"/>
            <a:r>
              <a:rPr lang="en-US" sz="1600" dirty="0"/>
              <a:t>door</a:t>
            </a:r>
          </a:p>
          <a:p>
            <a:pPr algn="ctr"/>
            <a:r>
              <a:rPr lang="en-US" sz="1600" dirty="0"/>
              <a:t>plug</a:t>
            </a:r>
          </a:p>
        </p:txBody>
      </p:sp>
      <p:cxnSp>
        <p:nvCxnSpPr>
          <p:cNvPr id="45" name="Straight Connector 44">
            <a:extLst>
              <a:ext uri="{FF2B5EF4-FFF2-40B4-BE49-F238E27FC236}">
                <a16:creationId xmlns:a16="http://schemas.microsoft.com/office/drawing/2014/main" id="{59853B01-F749-124F-A1D8-90840CDB41EF}"/>
              </a:ext>
            </a:extLst>
          </p:cNvPr>
          <p:cNvCxnSpPr>
            <a:cxnSpLocks/>
            <a:endCxn id="43" idx="1"/>
          </p:cNvCxnSpPr>
          <p:nvPr/>
        </p:nvCxnSpPr>
        <p:spPr>
          <a:xfrm flipV="1">
            <a:off x="10647730" y="3315102"/>
            <a:ext cx="497094" cy="3216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A54CC2CE-8D6C-414F-BF5A-109890B007E0}"/>
              </a:ext>
            </a:extLst>
          </p:cNvPr>
          <p:cNvSpPr txBox="1"/>
          <p:nvPr/>
        </p:nvSpPr>
        <p:spPr>
          <a:xfrm>
            <a:off x="202259" y="3465308"/>
            <a:ext cx="1111073" cy="584775"/>
          </a:xfrm>
          <a:prstGeom prst="rect">
            <a:avLst/>
          </a:prstGeom>
          <a:noFill/>
        </p:spPr>
        <p:txBody>
          <a:bodyPr wrap="none" rtlCol="0">
            <a:spAutoFit/>
          </a:bodyPr>
          <a:lstStyle/>
          <a:p>
            <a:pPr algn="ctr"/>
            <a:r>
              <a:rPr lang="en-US" sz="1600" dirty="0"/>
              <a:t>Circulating </a:t>
            </a:r>
          </a:p>
          <a:p>
            <a:pPr algn="ctr"/>
            <a:r>
              <a:rPr lang="en-US" sz="1600" dirty="0"/>
              <a:t>fan</a:t>
            </a:r>
          </a:p>
        </p:txBody>
      </p:sp>
      <p:cxnSp>
        <p:nvCxnSpPr>
          <p:cNvPr id="51" name="Straight Connector 50">
            <a:extLst>
              <a:ext uri="{FF2B5EF4-FFF2-40B4-BE49-F238E27FC236}">
                <a16:creationId xmlns:a16="http://schemas.microsoft.com/office/drawing/2014/main" id="{28B77EC1-463D-2F45-9106-06A786D8FDCD}"/>
              </a:ext>
            </a:extLst>
          </p:cNvPr>
          <p:cNvCxnSpPr>
            <a:cxnSpLocks/>
            <a:endCxn id="48" idx="1"/>
          </p:cNvCxnSpPr>
          <p:nvPr/>
        </p:nvCxnSpPr>
        <p:spPr>
          <a:xfrm>
            <a:off x="1099464" y="3809773"/>
            <a:ext cx="354961" cy="2240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Right Arrow 55">
            <a:extLst>
              <a:ext uri="{FF2B5EF4-FFF2-40B4-BE49-F238E27FC236}">
                <a16:creationId xmlns:a16="http://schemas.microsoft.com/office/drawing/2014/main" id="{3FC40E8E-BE76-B543-9CD6-578AAF584CE4}"/>
              </a:ext>
            </a:extLst>
          </p:cNvPr>
          <p:cNvSpPr/>
          <p:nvPr/>
        </p:nvSpPr>
        <p:spPr>
          <a:xfrm rot="9448558">
            <a:off x="877946" y="4067347"/>
            <a:ext cx="1146683" cy="62860"/>
          </a:xfrm>
          <a:prstGeom prst="right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ight Arrow 56">
            <a:extLst>
              <a:ext uri="{FF2B5EF4-FFF2-40B4-BE49-F238E27FC236}">
                <a16:creationId xmlns:a16="http://schemas.microsoft.com/office/drawing/2014/main" id="{47A085A4-526C-7841-A7C1-DEA505AE5E19}"/>
              </a:ext>
            </a:extLst>
          </p:cNvPr>
          <p:cNvSpPr/>
          <p:nvPr/>
        </p:nvSpPr>
        <p:spPr>
          <a:xfrm rot="20089002">
            <a:off x="937734" y="4182810"/>
            <a:ext cx="1019269" cy="80224"/>
          </a:xfrm>
          <a:prstGeom prst="right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ight Arrow 57">
            <a:extLst>
              <a:ext uri="{FF2B5EF4-FFF2-40B4-BE49-F238E27FC236}">
                <a16:creationId xmlns:a16="http://schemas.microsoft.com/office/drawing/2014/main" id="{49CD43FA-8E93-C440-8AE5-A49B687D087C}"/>
              </a:ext>
            </a:extLst>
          </p:cNvPr>
          <p:cNvSpPr/>
          <p:nvPr/>
        </p:nvSpPr>
        <p:spPr>
          <a:xfrm rot="18357395">
            <a:off x="862903" y="4418161"/>
            <a:ext cx="940872" cy="45719"/>
          </a:xfrm>
          <a:prstGeom prst="rightArrow">
            <a:avLst/>
          </a:prstGeom>
          <a:solidFill>
            <a:srgbClr val="E643F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a:extLst>
              <a:ext uri="{FF2B5EF4-FFF2-40B4-BE49-F238E27FC236}">
                <a16:creationId xmlns:a16="http://schemas.microsoft.com/office/drawing/2014/main" id="{CE01441F-52F0-A947-8671-5A594B17A89E}"/>
              </a:ext>
            </a:extLst>
          </p:cNvPr>
          <p:cNvSpPr txBox="1"/>
          <p:nvPr/>
        </p:nvSpPr>
        <p:spPr>
          <a:xfrm>
            <a:off x="6453051" y="3630678"/>
            <a:ext cx="1233415" cy="584775"/>
          </a:xfrm>
          <a:prstGeom prst="rect">
            <a:avLst/>
          </a:prstGeom>
          <a:noFill/>
        </p:spPr>
        <p:txBody>
          <a:bodyPr wrap="none" rtlCol="0">
            <a:spAutoFit/>
          </a:bodyPr>
          <a:lstStyle/>
          <a:p>
            <a:pPr algn="ctr"/>
            <a:r>
              <a:rPr lang="en-US" sz="1600" dirty="0"/>
              <a:t>Polystyrene</a:t>
            </a:r>
          </a:p>
          <a:p>
            <a:pPr algn="ctr"/>
            <a:r>
              <a:rPr lang="en-US" sz="1600" dirty="0"/>
              <a:t>foam tunnel</a:t>
            </a:r>
          </a:p>
        </p:txBody>
      </p:sp>
      <p:cxnSp>
        <p:nvCxnSpPr>
          <p:cNvPr id="61" name="Straight Connector 60">
            <a:extLst>
              <a:ext uri="{FF2B5EF4-FFF2-40B4-BE49-F238E27FC236}">
                <a16:creationId xmlns:a16="http://schemas.microsoft.com/office/drawing/2014/main" id="{928814D7-E636-3A4D-A86C-59C8E47698E2}"/>
              </a:ext>
            </a:extLst>
          </p:cNvPr>
          <p:cNvCxnSpPr>
            <a:cxnSpLocks/>
          </p:cNvCxnSpPr>
          <p:nvPr/>
        </p:nvCxnSpPr>
        <p:spPr>
          <a:xfrm>
            <a:off x="2769327" y="3936276"/>
            <a:ext cx="113094" cy="1279484"/>
          </a:xfrm>
          <a:prstGeom prst="line">
            <a:avLst/>
          </a:prstGeom>
          <a:ln w="5715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1BF3DD10-76BE-F44C-901E-ECC02D9C3B84}"/>
              </a:ext>
            </a:extLst>
          </p:cNvPr>
          <p:cNvCxnSpPr>
            <a:cxnSpLocks/>
          </p:cNvCxnSpPr>
          <p:nvPr/>
        </p:nvCxnSpPr>
        <p:spPr>
          <a:xfrm flipH="1">
            <a:off x="2761030" y="3355577"/>
            <a:ext cx="463059" cy="600555"/>
          </a:xfrm>
          <a:prstGeom prst="line">
            <a:avLst/>
          </a:prstGeom>
          <a:ln w="5715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69" name="TextBox 68">
            <a:extLst>
              <a:ext uri="{FF2B5EF4-FFF2-40B4-BE49-F238E27FC236}">
                <a16:creationId xmlns:a16="http://schemas.microsoft.com/office/drawing/2014/main" id="{BAD1BE18-AD2E-6B4A-94D5-72634AFCEB9C}"/>
              </a:ext>
            </a:extLst>
          </p:cNvPr>
          <p:cNvSpPr txBox="1"/>
          <p:nvPr/>
        </p:nvSpPr>
        <p:spPr>
          <a:xfrm>
            <a:off x="2341625" y="2127898"/>
            <a:ext cx="1708993" cy="830997"/>
          </a:xfrm>
          <a:prstGeom prst="rect">
            <a:avLst/>
          </a:prstGeom>
          <a:noFill/>
        </p:spPr>
        <p:txBody>
          <a:bodyPr wrap="none" rtlCol="0">
            <a:spAutoFit/>
          </a:bodyPr>
          <a:lstStyle/>
          <a:p>
            <a:pPr algn="ctr"/>
            <a:r>
              <a:rPr lang="en-US" sz="1600" dirty="0"/>
              <a:t>Multiple strapping</a:t>
            </a:r>
          </a:p>
          <a:p>
            <a:pPr algn="ctr"/>
            <a:r>
              <a:rPr lang="en-US" sz="1600" dirty="0"/>
              <a:t>along the length </a:t>
            </a:r>
          </a:p>
          <a:p>
            <a:pPr algn="ctr"/>
            <a:r>
              <a:rPr lang="en-US" sz="1600" dirty="0"/>
              <a:t>of the tunnel</a:t>
            </a:r>
          </a:p>
        </p:txBody>
      </p:sp>
      <p:cxnSp>
        <p:nvCxnSpPr>
          <p:cNvPr id="71" name="Straight Connector 70">
            <a:extLst>
              <a:ext uri="{FF2B5EF4-FFF2-40B4-BE49-F238E27FC236}">
                <a16:creationId xmlns:a16="http://schemas.microsoft.com/office/drawing/2014/main" id="{882729EB-7443-144A-9D83-B77D9C8F3AF3}"/>
              </a:ext>
            </a:extLst>
          </p:cNvPr>
          <p:cNvCxnSpPr>
            <a:cxnSpLocks/>
            <a:stCxn id="69" idx="2"/>
          </p:cNvCxnSpPr>
          <p:nvPr/>
        </p:nvCxnSpPr>
        <p:spPr>
          <a:xfrm>
            <a:off x="3196122" y="2958895"/>
            <a:ext cx="0" cy="3820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7EAA9EE1-5583-FE4F-9A1A-1A92D5E05832}"/>
              </a:ext>
            </a:extLst>
          </p:cNvPr>
          <p:cNvCxnSpPr>
            <a:cxnSpLocks/>
          </p:cNvCxnSpPr>
          <p:nvPr/>
        </p:nvCxnSpPr>
        <p:spPr>
          <a:xfrm flipV="1">
            <a:off x="10505906" y="3610315"/>
            <a:ext cx="276948" cy="32902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79" name="TextBox 78">
            <a:extLst>
              <a:ext uri="{FF2B5EF4-FFF2-40B4-BE49-F238E27FC236}">
                <a16:creationId xmlns:a16="http://schemas.microsoft.com/office/drawing/2014/main" id="{055E3118-8A15-6D4A-8A54-58C473947D7E}"/>
              </a:ext>
            </a:extLst>
          </p:cNvPr>
          <p:cNvSpPr txBox="1"/>
          <p:nvPr/>
        </p:nvSpPr>
        <p:spPr>
          <a:xfrm>
            <a:off x="8715626" y="5589484"/>
            <a:ext cx="834779" cy="584775"/>
          </a:xfrm>
          <a:prstGeom prst="rect">
            <a:avLst/>
          </a:prstGeom>
          <a:noFill/>
        </p:spPr>
        <p:txBody>
          <a:bodyPr wrap="none" rtlCol="0">
            <a:spAutoFit/>
          </a:bodyPr>
          <a:lstStyle/>
          <a:p>
            <a:pPr algn="ctr"/>
            <a:r>
              <a:rPr lang="en-US" sz="1600" dirty="0"/>
              <a:t>Internal</a:t>
            </a:r>
          </a:p>
          <a:p>
            <a:pPr algn="ctr"/>
            <a:r>
              <a:rPr lang="en-US" sz="1600" dirty="0"/>
              <a:t>surface</a:t>
            </a:r>
          </a:p>
        </p:txBody>
      </p:sp>
      <p:cxnSp>
        <p:nvCxnSpPr>
          <p:cNvPr id="81" name="Straight Connector 80">
            <a:extLst>
              <a:ext uri="{FF2B5EF4-FFF2-40B4-BE49-F238E27FC236}">
                <a16:creationId xmlns:a16="http://schemas.microsoft.com/office/drawing/2014/main" id="{1D1572CD-0CCE-9A42-807A-C89EE9E21D25}"/>
              </a:ext>
            </a:extLst>
          </p:cNvPr>
          <p:cNvCxnSpPr>
            <a:cxnSpLocks/>
            <a:stCxn id="79" idx="0"/>
          </p:cNvCxnSpPr>
          <p:nvPr/>
        </p:nvCxnSpPr>
        <p:spPr>
          <a:xfrm flipV="1">
            <a:off x="9133016" y="3751218"/>
            <a:ext cx="1511364" cy="18382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5" name="TextBox 84">
            <a:extLst>
              <a:ext uri="{FF2B5EF4-FFF2-40B4-BE49-F238E27FC236}">
                <a16:creationId xmlns:a16="http://schemas.microsoft.com/office/drawing/2014/main" id="{C5626D4F-0119-F840-94B8-38DE66190071}"/>
              </a:ext>
            </a:extLst>
          </p:cNvPr>
          <p:cNvSpPr txBox="1"/>
          <p:nvPr/>
        </p:nvSpPr>
        <p:spPr>
          <a:xfrm>
            <a:off x="5559481" y="5041660"/>
            <a:ext cx="3932695" cy="338554"/>
          </a:xfrm>
          <a:prstGeom prst="rect">
            <a:avLst/>
          </a:prstGeom>
          <a:noFill/>
        </p:spPr>
        <p:txBody>
          <a:bodyPr wrap="square" rtlCol="0">
            <a:spAutoFit/>
          </a:bodyPr>
          <a:lstStyle/>
          <a:p>
            <a:r>
              <a:rPr lang="en-US" sz="1600" dirty="0"/>
              <a:t>Road metal, gravel or graded natural slope</a:t>
            </a:r>
          </a:p>
        </p:txBody>
      </p:sp>
      <p:sp>
        <p:nvSpPr>
          <p:cNvPr id="14" name="Can 13">
            <a:extLst>
              <a:ext uri="{FF2B5EF4-FFF2-40B4-BE49-F238E27FC236}">
                <a16:creationId xmlns:a16="http://schemas.microsoft.com/office/drawing/2014/main" id="{A86A8D69-CD89-9F46-8205-ABAE907C7D64}"/>
              </a:ext>
            </a:extLst>
          </p:cNvPr>
          <p:cNvSpPr/>
          <p:nvPr/>
        </p:nvSpPr>
        <p:spPr>
          <a:xfrm rot="10800000">
            <a:off x="1749601" y="2312373"/>
            <a:ext cx="95222" cy="1574584"/>
          </a:xfrm>
          <a:prstGeom prst="can">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Can 49">
            <a:extLst>
              <a:ext uri="{FF2B5EF4-FFF2-40B4-BE49-F238E27FC236}">
                <a16:creationId xmlns:a16="http://schemas.microsoft.com/office/drawing/2014/main" id="{F1DEC185-F54A-3B45-B01D-4428133E748F}"/>
              </a:ext>
            </a:extLst>
          </p:cNvPr>
          <p:cNvSpPr/>
          <p:nvPr/>
        </p:nvSpPr>
        <p:spPr>
          <a:xfrm>
            <a:off x="10229263" y="1929542"/>
            <a:ext cx="98444" cy="1216152"/>
          </a:xfrm>
          <a:prstGeom prst="can">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ardrop 51">
            <a:extLst>
              <a:ext uri="{FF2B5EF4-FFF2-40B4-BE49-F238E27FC236}">
                <a16:creationId xmlns:a16="http://schemas.microsoft.com/office/drawing/2014/main" id="{2834804D-0B46-544F-AF96-261537A5E682}"/>
              </a:ext>
            </a:extLst>
          </p:cNvPr>
          <p:cNvSpPr/>
          <p:nvPr/>
        </p:nvSpPr>
        <p:spPr>
          <a:xfrm rot="5400000">
            <a:off x="1698595" y="2949956"/>
            <a:ext cx="200297" cy="203233"/>
          </a:xfrm>
          <a:prstGeom prst="teardrop">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C5C9CCC3-1CBD-0D43-B421-896FF72280ED}"/>
              </a:ext>
            </a:extLst>
          </p:cNvPr>
          <p:cNvSpPr txBox="1"/>
          <p:nvPr/>
        </p:nvSpPr>
        <p:spPr>
          <a:xfrm>
            <a:off x="1519967" y="2046142"/>
            <a:ext cx="760786" cy="307777"/>
          </a:xfrm>
          <a:prstGeom prst="rect">
            <a:avLst/>
          </a:prstGeom>
          <a:noFill/>
        </p:spPr>
        <p:txBody>
          <a:bodyPr wrap="none" rtlCol="0">
            <a:spAutoFit/>
          </a:bodyPr>
          <a:lstStyle/>
          <a:p>
            <a:r>
              <a:rPr lang="en-US" sz="1400" dirty="0"/>
              <a:t>Air inlet</a:t>
            </a:r>
          </a:p>
        </p:txBody>
      </p:sp>
      <p:sp>
        <p:nvSpPr>
          <p:cNvPr id="22" name="TextBox 21">
            <a:extLst>
              <a:ext uri="{FF2B5EF4-FFF2-40B4-BE49-F238E27FC236}">
                <a16:creationId xmlns:a16="http://schemas.microsoft.com/office/drawing/2014/main" id="{5E069495-1356-D74E-827E-30F35F2DC820}"/>
              </a:ext>
            </a:extLst>
          </p:cNvPr>
          <p:cNvSpPr txBox="1"/>
          <p:nvPr/>
        </p:nvSpPr>
        <p:spPr>
          <a:xfrm>
            <a:off x="9841186" y="1424391"/>
            <a:ext cx="874598" cy="523220"/>
          </a:xfrm>
          <a:prstGeom prst="rect">
            <a:avLst/>
          </a:prstGeom>
          <a:noFill/>
        </p:spPr>
        <p:txBody>
          <a:bodyPr wrap="none" rtlCol="0">
            <a:spAutoFit/>
          </a:bodyPr>
          <a:lstStyle/>
          <a:p>
            <a:r>
              <a:rPr lang="en-US" sz="1400" dirty="0"/>
              <a:t>Depleted</a:t>
            </a:r>
          </a:p>
          <a:p>
            <a:r>
              <a:rPr lang="en-US" sz="1400" dirty="0"/>
              <a:t>air outlet</a:t>
            </a:r>
          </a:p>
        </p:txBody>
      </p:sp>
      <p:sp>
        <p:nvSpPr>
          <p:cNvPr id="53" name="Can 52">
            <a:extLst>
              <a:ext uri="{FF2B5EF4-FFF2-40B4-BE49-F238E27FC236}">
                <a16:creationId xmlns:a16="http://schemas.microsoft.com/office/drawing/2014/main" id="{44896EC6-C050-2242-9528-9F369AFFBD4D}"/>
              </a:ext>
            </a:extLst>
          </p:cNvPr>
          <p:cNvSpPr/>
          <p:nvPr/>
        </p:nvSpPr>
        <p:spPr>
          <a:xfrm rot="13252132">
            <a:off x="10612313" y="3991029"/>
            <a:ext cx="88022" cy="798680"/>
          </a:xfrm>
          <a:prstGeom prst="can">
            <a:avLst/>
          </a:prstGeom>
          <a:solidFill>
            <a:srgbClr val="5CC4A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Can 53">
            <a:extLst>
              <a:ext uri="{FF2B5EF4-FFF2-40B4-BE49-F238E27FC236}">
                <a16:creationId xmlns:a16="http://schemas.microsoft.com/office/drawing/2014/main" id="{803087BF-4CA5-2146-A561-2E2F84C1792F}"/>
              </a:ext>
            </a:extLst>
          </p:cNvPr>
          <p:cNvSpPr/>
          <p:nvPr/>
        </p:nvSpPr>
        <p:spPr>
          <a:xfrm rot="10583432">
            <a:off x="10386877" y="4631311"/>
            <a:ext cx="107807" cy="373796"/>
          </a:xfrm>
          <a:prstGeom prst="can">
            <a:avLst/>
          </a:prstGeom>
          <a:solidFill>
            <a:srgbClr val="5CC4A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Can 54">
            <a:extLst>
              <a:ext uri="{FF2B5EF4-FFF2-40B4-BE49-F238E27FC236}">
                <a16:creationId xmlns:a16="http://schemas.microsoft.com/office/drawing/2014/main" id="{2EFF990B-6CFE-B444-96B3-38F0E0C425F2}"/>
              </a:ext>
            </a:extLst>
          </p:cNvPr>
          <p:cNvSpPr/>
          <p:nvPr/>
        </p:nvSpPr>
        <p:spPr>
          <a:xfrm rot="9090114">
            <a:off x="1264155" y="3041094"/>
            <a:ext cx="71739" cy="958379"/>
          </a:xfrm>
          <a:prstGeom prst="can">
            <a:avLst/>
          </a:prstGeom>
          <a:solidFill>
            <a:srgbClr val="63A4C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Teardrop 89">
            <a:extLst>
              <a:ext uri="{FF2B5EF4-FFF2-40B4-BE49-F238E27FC236}">
                <a16:creationId xmlns:a16="http://schemas.microsoft.com/office/drawing/2014/main" id="{7868847B-42D8-E348-93B0-D00FB1035675}"/>
              </a:ext>
            </a:extLst>
          </p:cNvPr>
          <p:cNvSpPr/>
          <p:nvPr/>
        </p:nvSpPr>
        <p:spPr>
          <a:xfrm rot="5400000">
            <a:off x="1079198" y="3255546"/>
            <a:ext cx="200297" cy="203233"/>
          </a:xfrm>
          <a:prstGeom prst="teardrop">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Can 59">
            <a:extLst>
              <a:ext uri="{FF2B5EF4-FFF2-40B4-BE49-F238E27FC236}">
                <a16:creationId xmlns:a16="http://schemas.microsoft.com/office/drawing/2014/main" id="{447F4A1B-1B68-094C-A9E6-019E0262ACC1}"/>
              </a:ext>
            </a:extLst>
          </p:cNvPr>
          <p:cNvSpPr/>
          <p:nvPr/>
        </p:nvSpPr>
        <p:spPr>
          <a:xfrm>
            <a:off x="5576828" y="4313603"/>
            <a:ext cx="85938" cy="296590"/>
          </a:xfrm>
          <a:prstGeom prst="can">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Can 62">
            <a:extLst>
              <a:ext uri="{FF2B5EF4-FFF2-40B4-BE49-F238E27FC236}">
                <a16:creationId xmlns:a16="http://schemas.microsoft.com/office/drawing/2014/main" id="{7E9FB18E-6076-384D-864D-0CE8ADCAA9BC}"/>
              </a:ext>
            </a:extLst>
          </p:cNvPr>
          <p:cNvSpPr/>
          <p:nvPr/>
        </p:nvSpPr>
        <p:spPr>
          <a:xfrm>
            <a:off x="4167108" y="4272533"/>
            <a:ext cx="85938" cy="400825"/>
          </a:xfrm>
          <a:prstGeom prst="can">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Can 63">
            <a:extLst>
              <a:ext uri="{FF2B5EF4-FFF2-40B4-BE49-F238E27FC236}">
                <a16:creationId xmlns:a16="http://schemas.microsoft.com/office/drawing/2014/main" id="{1862D07C-C2CD-0F4E-927A-A5490FC8239D}"/>
              </a:ext>
            </a:extLst>
          </p:cNvPr>
          <p:cNvSpPr/>
          <p:nvPr/>
        </p:nvSpPr>
        <p:spPr>
          <a:xfrm>
            <a:off x="2992227" y="4278595"/>
            <a:ext cx="85938" cy="447474"/>
          </a:xfrm>
          <a:prstGeom prst="can">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Can 64">
            <a:extLst>
              <a:ext uri="{FF2B5EF4-FFF2-40B4-BE49-F238E27FC236}">
                <a16:creationId xmlns:a16="http://schemas.microsoft.com/office/drawing/2014/main" id="{9C38085B-605F-C740-8DFE-CBE191D7DCE4}"/>
              </a:ext>
            </a:extLst>
          </p:cNvPr>
          <p:cNvSpPr/>
          <p:nvPr/>
        </p:nvSpPr>
        <p:spPr>
          <a:xfrm>
            <a:off x="1716754" y="4235760"/>
            <a:ext cx="81990" cy="527806"/>
          </a:xfrm>
          <a:prstGeom prst="can">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1586CFDF-B39E-EF4F-B9DC-02B5D56C27FC}"/>
              </a:ext>
            </a:extLst>
          </p:cNvPr>
          <p:cNvSpPr txBox="1"/>
          <p:nvPr/>
        </p:nvSpPr>
        <p:spPr>
          <a:xfrm>
            <a:off x="5019400" y="2159825"/>
            <a:ext cx="1630063" cy="738664"/>
          </a:xfrm>
          <a:prstGeom prst="rect">
            <a:avLst/>
          </a:prstGeom>
          <a:noFill/>
        </p:spPr>
        <p:txBody>
          <a:bodyPr wrap="none" rtlCol="0">
            <a:spAutoFit/>
          </a:bodyPr>
          <a:lstStyle/>
          <a:p>
            <a:pPr algn="ctr"/>
            <a:r>
              <a:rPr lang="en-US" sz="1400" dirty="0"/>
              <a:t>Ice cores taken</a:t>
            </a:r>
          </a:p>
          <a:p>
            <a:pPr algn="ctr"/>
            <a:r>
              <a:rPr lang="en-US" sz="1400" dirty="0"/>
              <a:t>to measure salinity</a:t>
            </a:r>
          </a:p>
          <a:p>
            <a:pPr algn="ctr"/>
            <a:r>
              <a:rPr lang="en-US" sz="1400" dirty="0"/>
              <a:t>and gas distribution</a:t>
            </a:r>
          </a:p>
        </p:txBody>
      </p:sp>
      <p:cxnSp>
        <p:nvCxnSpPr>
          <p:cNvPr id="26" name="Straight Connector 25">
            <a:extLst>
              <a:ext uri="{FF2B5EF4-FFF2-40B4-BE49-F238E27FC236}">
                <a16:creationId xmlns:a16="http://schemas.microsoft.com/office/drawing/2014/main" id="{686E13C2-D934-3F44-88F0-1BE1CEF3BB6B}"/>
              </a:ext>
            </a:extLst>
          </p:cNvPr>
          <p:cNvCxnSpPr>
            <a:cxnSpLocks/>
            <a:stCxn id="24" idx="2"/>
          </p:cNvCxnSpPr>
          <p:nvPr/>
        </p:nvCxnSpPr>
        <p:spPr>
          <a:xfrm flipH="1">
            <a:off x="4241956" y="2898489"/>
            <a:ext cx="1592476" cy="13372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6" name="Teardrop 65">
            <a:extLst>
              <a:ext uri="{FF2B5EF4-FFF2-40B4-BE49-F238E27FC236}">
                <a16:creationId xmlns:a16="http://schemas.microsoft.com/office/drawing/2014/main" id="{F282BAF9-C178-7C4C-84FB-8A7F294F8F8D}"/>
              </a:ext>
            </a:extLst>
          </p:cNvPr>
          <p:cNvSpPr/>
          <p:nvPr/>
        </p:nvSpPr>
        <p:spPr>
          <a:xfrm rot="5400000">
            <a:off x="1091694" y="4520279"/>
            <a:ext cx="200297" cy="203233"/>
          </a:xfrm>
          <a:prstGeom prst="teardrop">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Parallelogram 30">
            <a:extLst>
              <a:ext uri="{FF2B5EF4-FFF2-40B4-BE49-F238E27FC236}">
                <a16:creationId xmlns:a16="http://schemas.microsoft.com/office/drawing/2014/main" id="{7F66DF2E-1514-0E42-A4A5-8F3ADFE38C69}"/>
              </a:ext>
            </a:extLst>
          </p:cNvPr>
          <p:cNvSpPr/>
          <p:nvPr/>
        </p:nvSpPr>
        <p:spPr>
          <a:xfrm rot="21249058">
            <a:off x="1793742" y="3669009"/>
            <a:ext cx="1014147" cy="351478"/>
          </a:xfrm>
          <a:prstGeom prst="parallelogram">
            <a:avLst>
              <a:gd name="adj" fmla="val 66678"/>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Sun 47">
            <a:extLst>
              <a:ext uri="{FF2B5EF4-FFF2-40B4-BE49-F238E27FC236}">
                <a16:creationId xmlns:a16="http://schemas.microsoft.com/office/drawing/2014/main" id="{1FF3EB5E-C14D-274B-9594-EC8ED77EB3DE}"/>
              </a:ext>
            </a:extLst>
          </p:cNvPr>
          <p:cNvSpPr/>
          <p:nvPr/>
        </p:nvSpPr>
        <p:spPr>
          <a:xfrm>
            <a:off x="1454425" y="3920647"/>
            <a:ext cx="243840" cy="226423"/>
          </a:xfrm>
          <a:prstGeom prst="sun">
            <a:avLst/>
          </a:prstGeom>
          <a:solidFill>
            <a:srgbClr val="E643F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TextBox 90">
            <a:extLst>
              <a:ext uri="{FF2B5EF4-FFF2-40B4-BE49-F238E27FC236}">
                <a16:creationId xmlns:a16="http://schemas.microsoft.com/office/drawing/2014/main" id="{A2F60020-87E6-7B49-8F49-DB56A12FF154}"/>
              </a:ext>
            </a:extLst>
          </p:cNvPr>
          <p:cNvSpPr txBox="1"/>
          <p:nvPr/>
        </p:nvSpPr>
        <p:spPr>
          <a:xfrm>
            <a:off x="1183665" y="3022173"/>
            <a:ext cx="747897" cy="338554"/>
          </a:xfrm>
          <a:prstGeom prst="rect">
            <a:avLst/>
          </a:prstGeom>
          <a:noFill/>
        </p:spPr>
        <p:txBody>
          <a:bodyPr wrap="none" rtlCol="0">
            <a:spAutoFit/>
          </a:bodyPr>
          <a:lstStyle/>
          <a:p>
            <a:r>
              <a:rPr lang="en-US" sz="1600" dirty="0"/>
              <a:t>Pumps</a:t>
            </a:r>
          </a:p>
        </p:txBody>
      </p:sp>
      <p:sp>
        <p:nvSpPr>
          <p:cNvPr id="32" name="TextBox 31">
            <a:extLst>
              <a:ext uri="{FF2B5EF4-FFF2-40B4-BE49-F238E27FC236}">
                <a16:creationId xmlns:a16="http://schemas.microsoft.com/office/drawing/2014/main" id="{B25D5F58-655A-2F4E-A4E3-15361CF58CF2}"/>
              </a:ext>
            </a:extLst>
          </p:cNvPr>
          <p:cNvSpPr txBox="1"/>
          <p:nvPr/>
        </p:nvSpPr>
        <p:spPr>
          <a:xfrm>
            <a:off x="1941638" y="2800055"/>
            <a:ext cx="767518" cy="523220"/>
          </a:xfrm>
          <a:prstGeom prst="rect">
            <a:avLst/>
          </a:prstGeom>
          <a:noFill/>
        </p:spPr>
        <p:txBody>
          <a:bodyPr wrap="none" rtlCol="0">
            <a:spAutoFit/>
          </a:bodyPr>
          <a:lstStyle/>
          <a:p>
            <a:pPr algn="ctr"/>
            <a:r>
              <a:rPr lang="en-US" sz="1400" dirty="0"/>
              <a:t>Cold</a:t>
            </a:r>
          </a:p>
          <a:p>
            <a:pPr algn="ctr"/>
            <a:r>
              <a:rPr lang="en-US" sz="1400" dirty="0"/>
              <a:t>radiator</a:t>
            </a:r>
          </a:p>
        </p:txBody>
      </p:sp>
      <p:cxnSp>
        <p:nvCxnSpPr>
          <p:cNvPr id="34" name="Straight Connector 33">
            <a:extLst>
              <a:ext uri="{FF2B5EF4-FFF2-40B4-BE49-F238E27FC236}">
                <a16:creationId xmlns:a16="http://schemas.microsoft.com/office/drawing/2014/main" id="{EC133919-33D8-7F45-81C1-F2DF21691E20}"/>
              </a:ext>
            </a:extLst>
          </p:cNvPr>
          <p:cNvCxnSpPr>
            <a:cxnSpLocks/>
            <a:stCxn id="32" idx="2"/>
            <a:endCxn id="31" idx="0"/>
          </p:cNvCxnSpPr>
          <p:nvPr/>
        </p:nvCxnSpPr>
        <p:spPr>
          <a:xfrm flipH="1">
            <a:off x="2282907" y="3323275"/>
            <a:ext cx="42490" cy="34664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9659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Freeform 56">
            <a:extLst>
              <a:ext uri="{FF2B5EF4-FFF2-40B4-BE49-F238E27FC236}">
                <a16:creationId xmlns:a16="http://schemas.microsoft.com/office/drawing/2014/main" id="{07901A97-A6D7-9A40-A8F0-83561CDBC759}"/>
              </a:ext>
            </a:extLst>
          </p:cNvPr>
          <p:cNvSpPr/>
          <p:nvPr/>
        </p:nvSpPr>
        <p:spPr>
          <a:xfrm>
            <a:off x="8090263" y="1445623"/>
            <a:ext cx="2717074" cy="5138057"/>
          </a:xfrm>
          <a:custGeom>
            <a:avLst/>
            <a:gdLst>
              <a:gd name="connsiteX0" fmla="*/ 2717074 w 2717074"/>
              <a:gd name="connsiteY0" fmla="*/ 0 h 5138057"/>
              <a:gd name="connsiteX1" fmla="*/ 0 w 2717074"/>
              <a:gd name="connsiteY1" fmla="*/ 4397828 h 5138057"/>
              <a:gd name="connsiteX2" fmla="*/ 2717074 w 2717074"/>
              <a:gd name="connsiteY2" fmla="*/ 5138057 h 5138057"/>
              <a:gd name="connsiteX3" fmla="*/ 2717074 w 2717074"/>
              <a:gd name="connsiteY3" fmla="*/ 0 h 5138057"/>
            </a:gdLst>
            <a:ahLst/>
            <a:cxnLst>
              <a:cxn ang="0">
                <a:pos x="connsiteX0" y="connsiteY0"/>
              </a:cxn>
              <a:cxn ang="0">
                <a:pos x="connsiteX1" y="connsiteY1"/>
              </a:cxn>
              <a:cxn ang="0">
                <a:pos x="connsiteX2" y="connsiteY2"/>
              </a:cxn>
              <a:cxn ang="0">
                <a:pos x="connsiteX3" y="connsiteY3"/>
              </a:cxn>
            </a:cxnLst>
            <a:rect l="l" t="t" r="r" b="b"/>
            <a:pathLst>
              <a:path w="2717074" h="5138057">
                <a:moveTo>
                  <a:pt x="2717074" y="0"/>
                </a:moveTo>
                <a:lnTo>
                  <a:pt x="0" y="4397828"/>
                </a:lnTo>
                <a:lnTo>
                  <a:pt x="2717074" y="5138057"/>
                </a:lnTo>
                <a:lnTo>
                  <a:pt x="2717074" y="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a:extLst>
              <a:ext uri="{FF2B5EF4-FFF2-40B4-BE49-F238E27FC236}">
                <a16:creationId xmlns:a16="http://schemas.microsoft.com/office/drawing/2014/main" id="{879B9A6D-10C3-AF43-AA2A-10A9512DF45C}"/>
              </a:ext>
            </a:extLst>
          </p:cNvPr>
          <p:cNvSpPr/>
          <p:nvPr/>
        </p:nvSpPr>
        <p:spPr>
          <a:xfrm>
            <a:off x="5355771" y="1332411"/>
            <a:ext cx="2751909" cy="2386149"/>
          </a:xfrm>
          <a:custGeom>
            <a:avLst/>
            <a:gdLst>
              <a:gd name="connsiteX0" fmla="*/ 2220686 w 2751909"/>
              <a:gd name="connsiteY0" fmla="*/ 17418 h 2386149"/>
              <a:gd name="connsiteX1" fmla="*/ 0 w 2751909"/>
              <a:gd name="connsiteY1" fmla="*/ 0 h 2386149"/>
              <a:gd name="connsiteX2" fmla="*/ 670560 w 2751909"/>
              <a:gd name="connsiteY2" fmla="*/ 2386149 h 2386149"/>
              <a:gd name="connsiteX3" fmla="*/ 2751909 w 2751909"/>
              <a:gd name="connsiteY3" fmla="*/ 1306286 h 2386149"/>
              <a:gd name="connsiteX4" fmla="*/ 2220686 w 2751909"/>
              <a:gd name="connsiteY4" fmla="*/ 17418 h 23861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51909" h="2386149">
                <a:moveTo>
                  <a:pt x="2220686" y="17418"/>
                </a:moveTo>
                <a:lnTo>
                  <a:pt x="0" y="0"/>
                </a:lnTo>
                <a:lnTo>
                  <a:pt x="670560" y="2386149"/>
                </a:lnTo>
                <a:lnTo>
                  <a:pt x="2751909" y="1306286"/>
                </a:lnTo>
                <a:lnTo>
                  <a:pt x="2220686" y="17418"/>
                </a:lnTo>
                <a:close/>
              </a:path>
            </a:pathLst>
          </a:custGeom>
          <a:solidFill>
            <a:srgbClr val="66DA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53">
            <a:extLst>
              <a:ext uri="{FF2B5EF4-FFF2-40B4-BE49-F238E27FC236}">
                <a16:creationId xmlns:a16="http://schemas.microsoft.com/office/drawing/2014/main" id="{5C11B24E-CABB-6745-B742-F3CD84BFAEE0}"/>
              </a:ext>
            </a:extLst>
          </p:cNvPr>
          <p:cNvSpPr/>
          <p:nvPr/>
        </p:nvSpPr>
        <p:spPr>
          <a:xfrm>
            <a:off x="7280366" y="1341120"/>
            <a:ext cx="3361508" cy="1524000"/>
          </a:xfrm>
          <a:custGeom>
            <a:avLst/>
            <a:gdLst>
              <a:gd name="connsiteX0" fmla="*/ 3361508 w 3361508"/>
              <a:gd name="connsiteY0" fmla="*/ 0 h 1524000"/>
              <a:gd name="connsiteX1" fmla="*/ 17417 w 3361508"/>
              <a:gd name="connsiteY1" fmla="*/ 0 h 1524000"/>
              <a:gd name="connsiteX2" fmla="*/ 8708 w 3361508"/>
              <a:gd name="connsiteY2" fmla="*/ 113211 h 1524000"/>
              <a:gd name="connsiteX3" fmla="*/ 0 w 3361508"/>
              <a:gd name="connsiteY3" fmla="*/ 261257 h 1524000"/>
              <a:gd name="connsiteX4" fmla="*/ 60960 w 3361508"/>
              <a:gd name="connsiteY4" fmla="*/ 357051 h 1524000"/>
              <a:gd name="connsiteX5" fmla="*/ 87085 w 3361508"/>
              <a:gd name="connsiteY5" fmla="*/ 496389 h 1524000"/>
              <a:gd name="connsiteX6" fmla="*/ 121920 w 3361508"/>
              <a:gd name="connsiteY6" fmla="*/ 609600 h 1524000"/>
              <a:gd name="connsiteX7" fmla="*/ 165463 w 3361508"/>
              <a:gd name="connsiteY7" fmla="*/ 705394 h 1524000"/>
              <a:gd name="connsiteX8" fmla="*/ 217714 w 3361508"/>
              <a:gd name="connsiteY8" fmla="*/ 792480 h 1524000"/>
              <a:gd name="connsiteX9" fmla="*/ 313508 w 3361508"/>
              <a:gd name="connsiteY9" fmla="*/ 949234 h 1524000"/>
              <a:gd name="connsiteX10" fmla="*/ 330925 w 3361508"/>
              <a:gd name="connsiteY10" fmla="*/ 1001486 h 1524000"/>
              <a:gd name="connsiteX11" fmla="*/ 339634 w 3361508"/>
              <a:gd name="connsiteY11" fmla="*/ 1088571 h 1524000"/>
              <a:gd name="connsiteX12" fmla="*/ 322217 w 3361508"/>
              <a:gd name="connsiteY12" fmla="*/ 1236617 h 1524000"/>
              <a:gd name="connsiteX13" fmla="*/ 330925 w 3361508"/>
              <a:gd name="connsiteY13" fmla="*/ 1288869 h 1524000"/>
              <a:gd name="connsiteX14" fmla="*/ 365760 w 3361508"/>
              <a:gd name="connsiteY14" fmla="*/ 1410789 h 1524000"/>
              <a:gd name="connsiteX15" fmla="*/ 391885 w 3361508"/>
              <a:gd name="connsiteY15" fmla="*/ 1497874 h 1524000"/>
              <a:gd name="connsiteX16" fmla="*/ 409303 w 3361508"/>
              <a:gd name="connsiteY16" fmla="*/ 1524000 h 1524000"/>
              <a:gd name="connsiteX17" fmla="*/ 3361508 w 3361508"/>
              <a:gd name="connsiteY17" fmla="*/ 0 h 152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361508" h="1524000">
                <a:moveTo>
                  <a:pt x="3361508" y="0"/>
                </a:moveTo>
                <a:lnTo>
                  <a:pt x="17417" y="0"/>
                </a:lnTo>
                <a:lnTo>
                  <a:pt x="8708" y="113211"/>
                </a:lnTo>
                <a:lnTo>
                  <a:pt x="0" y="261257"/>
                </a:lnTo>
                <a:lnTo>
                  <a:pt x="60960" y="357051"/>
                </a:lnTo>
                <a:lnTo>
                  <a:pt x="87085" y="496389"/>
                </a:lnTo>
                <a:lnTo>
                  <a:pt x="121920" y="609600"/>
                </a:lnTo>
                <a:lnTo>
                  <a:pt x="165463" y="705394"/>
                </a:lnTo>
                <a:lnTo>
                  <a:pt x="217714" y="792480"/>
                </a:lnTo>
                <a:lnTo>
                  <a:pt x="313508" y="949234"/>
                </a:lnTo>
                <a:lnTo>
                  <a:pt x="330925" y="1001486"/>
                </a:lnTo>
                <a:lnTo>
                  <a:pt x="339634" y="1088571"/>
                </a:lnTo>
                <a:lnTo>
                  <a:pt x="322217" y="1236617"/>
                </a:lnTo>
                <a:lnTo>
                  <a:pt x="330925" y="1288869"/>
                </a:lnTo>
                <a:lnTo>
                  <a:pt x="365760" y="1410789"/>
                </a:lnTo>
                <a:lnTo>
                  <a:pt x="391885" y="1497874"/>
                </a:lnTo>
                <a:lnTo>
                  <a:pt x="409303" y="1524000"/>
                </a:lnTo>
                <a:lnTo>
                  <a:pt x="3361508" y="0"/>
                </a:lnTo>
                <a:close/>
              </a:path>
            </a:pathLst>
          </a:cu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52">
            <a:extLst>
              <a:ext uri="{FF2B5EF4-FFF2-40B4-BE49-F238E27FC236}">
                <a16:creationId xmlns:a16="http://schemas.microsoft.com/office/drawing/2014/main" id="{02F93103-216E-B24C-9597-42DC21094887}"/>
              </a:ext>
            </a:extLst>
          </p:cNvPr>
          <p:cNvSpPr/>
          <p:nvPr/>
        </p:nvSpPr>
        <p:spPr>
          <a:xfrm>
            <a:off x="6052457" y="3378926"/>
            <a:ext cx="2438400" cy="2420983"/>
          </a:xfrm>
          <a:custGeom>
            <a:avLst/>
            <a:gdLst>
              <a:gd name="connsiteX0" fmla="*/ 766354 w 2438400"/>
              <a:gd name="connsiteY0" fmla="*/ 0 h 2420983"/>
              <a:gd name="connsiteX1" fmla="*/ 0 w 2438400"/>
              <a:gd name="connsiteY1" fmla="*/ 383177 h 2420983"/>
              <a:gd name="connsiteX2" fmla="*/ 1976846 w 2438400"/>
              <a:gd name="connsiteY2" fmla="*/ 2420983 h 2420983"/>
              <a:gd name="connsiteX3" fmla="*/ 2438400 w 2438400"/>
              <a:gd name="connsiteY3" fmla="*/ 1672045 h 2420983"/>
              <a:gd name="connsiteX4" fmla="*/ 766354 w 2438400"/>
              <a:gd name="connsiteY4" fmla="*/ 0 h 2420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38400" h="2420983">
                <a:moveTo>
                  <a:pt x="766354" y="0"/>
                </a:moveTo>
                <a:lnTo>
                  <a:pt x="0" y="383177"/>
                </a:lnTo>
                <a:lnTo>
                  <a:pt x="1976846" y="2420983"/>
                </a:lnTo>
                <a:lnTo>
                  <a:pt x="2438400" y="1672045"/>
                </a:lnTo>
                <a:lnTo>
                  <a:pt x="766354" y="0"/>
                </a:lnTo>
                <a:close/>
              </a:path>
            </a:pathLst>
          </a:custGeom>
          <a:solidFill>
            <a:srgbClr val="5CC4A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51">
            <a:extLst>
              <a:ext uri="{FF2B5EF4-FFF2-40B4-BE49-F238E27FC236}">
                <a16:creationId xmlns:a16="http://schemas.microsoft.com/office/drawing/2014/main" id="{DEA3F931-FC83-6E4D-BF82-B1FE0307A7C3}"/>
              </a:ext>
            </a:extLst>
          </p:cNvPr>
          <p:cNvSpPr/>
          <p:nvPr/>
        </p:nvSpPr>
        <p:spPr>
          <a:xfrm>
            <a:off x="6723017" y="1384663"/>
            <a:ext cx="4023360" cy="3666308"/>
          </a:xfrm>
          <a:custGeom>
            <a:avLst/>
            <a:gdLst>
              <a:gd name="connsiteX0" fmla="*/ 4023360 w 4023360"/>
              <a:gd name="connsiteY0" fmla="*/ 0 h 3666308"/>
              <a:gd name="connsiteX1" fmla="*/ 0 w 4023360"/>
              <a:gd name="connsiteY1" fmla="*/ 2029097 h 3666308"/>
              <a:gd name="connsiteX2" fmla="*/ 191589 w 4023360"/>
              <a:gd name="connsiteY2" fmla="*/ 2264228 h 3666308"/>
              <a:gd name="connsiteX3" fmla="*/ 391886 w 4023360"/>
              <a:gd name="connsiteY3" fmla="*/ 2342606 h 3666308"/>
              <a:gd name="connsiteX4" fmla="*/ 478972 w 4023360"/>
              <a:gd name="connsiteY4" fmla="*/ 2481943 h 3666308"/>
              <a:gd name="connsiteX5" fmla="*/ 583474 w 4023360"/>
              <a:gd name="connsiteY5" fmla="*/ 2690948 h 3666308"/>
              <a:gd name="connsiteX6" fmla="*/ 696686 w 4023360"/>
              <a:gd name="connsiteY6" fmla="*/ 2760617 h 3666308"/>
              <a:gd name="connsiteX7" fmla="*/ 844732 w 4023360"/>
              <a:gd name="connsiteY7" fmla="*/ 2821577 h 3666308"/>
              <a:gd name="connsiteX8" fmla="*/ 975360 w 4023360"/>
              <a:gd name="connsiteY8" fmla="*/ 2952206 h 3666308"/>
              <a:gd name="connsiteX9" fmla="*/ 1062446 w 4023360"/>
              <a:gd name="connsiteY9" fmla="*/ 3091543 h 3666308"/>
              <a:gd name="connsiteX10" fmla="*/ 1166949 w 4023360"/>
              <a:gd name="connsiteY10" fmla="*/ 3222171 h 3666308"/>
              <a:gd name="connsiteX11" fmla="*/ 1323703 w 4023360"/>
              <a:gd name="connsiteY11" fmla="*/ 3274423 h 3666308"/>
              <a:gd name="connsiteX12" fmla="*/ 1375954 w 4023360"/>
              <a:gd name="connsiteY12" fmla="*/ 3344091 h 3666308"/>
              <a:gd name="connsiteX13" fmla="*/ 1410789 w 4023360"/>
              <a:gd name="connsiteY13" fmla="*/ 3422468 h 3666308"/>
              <a:gd name="connsiteX14" fmla="*/ 1463040 w 4023360"/>
              <a:gd name="connsiteY14" fmla="*/ 3526971 h 3666308"/>
              <a:gd name="connsiteX15" fmla="*/ 1611086 w 4023360"/>
              <a:gd name="connsiteY15" fmla="*/ 3614057 h 3666308"/>
              <a:gd name="connsiteX16" fmla="*/ 1611086 w 4023360"/>
              <a:gd name="connsiteY16" fmla="*/ 3614057 h 3666308"/>
              <a:gd name="connsiteX17" fmla="*/ 1767840 w 4023360"/>
              <a:gd name="connsiteY17" fmla="*/ 3666308 h 3666308"/>
              <a:gd name="connsiteX18" fmla="*/ 4023360 w 4023360"/>
              <a:gd name="connsiteY18" fmla="*/ 0 h 3666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023360" h="3666308">
                <a:moveTo>
                  <a:pt x="4023360" y="0"/>
                </a:moveTo>
                <a:lnTo>
                  <a:pt x="0" y="2029097"/>
                </a:lnTo>
                <a:lnTo>
                  <a:pt x="191589" y="2264228"/>
                </a:lnTo>
                <a:lnTo>
                  <a:pt x="391886" y="2342606"/>
                </a:lnTo>
                <a:lnTo>
                  <a:pt x="478972" y="2481943"/>
                </a:lnTo>
                <a:lnTo>
                  <a:pt x="583474" y="2690948"/>
                </a:lnTo>
                <a:lnTo>
                  <a:pt x="696686" y="2760617"/>
                </a:lnTo>
                <a:lnTo>
                  <a:pt x="844732" y="2821577"/>
                </a:lnTo>
                <a:lnTo>
                  <a:pt x="975360" y="2952206"/>
                </a:lnTo>
                <a:lnTo>
                  <a:pt x="1062446" y="3091543"/>
                </a:lnTo>
                <a:lnTo>
                  <a:pt x="1166949" y="3222171"/>
                </a:lnTo>
                <a:lnTo>
                  <a:pt x="1323703" y="3274423"/>
                </a:lnTo>
                <a:lnTo>
                  <a:pt x="1375954" y="3344091"/>
                </a:lnTo>
                <a:lnTo>
                  <a:pt x="1410789" y="3422468"/>
                </a:lnTo>
                <a:lnTo>
                  <a:pt x="1463040" y="3526971"/>
                </a:lnTo>
                <a:lnTo>
                  <a:pt x="1611086" y="3614057"/>
                </a:lnTo>
                <a:lnTo>
                  <a:pt x="1611086" y="3614057"/>
                </a:lnTo>
                <a:lnTo>
                  <a:pt x="1767840" y="3666308"/>
                </a:lnTo>
                <a:lnTo>
                  <a:pt x="4023360" y="0"/>
                </a:lnTo>
                <a:close/>
              </a:path>
            </a:pathLst>
          </a:cu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E003B79B-758B-1245-919E-D92B83C3DC0F}"/>
              </a:ext>
            </a:extLst>
          </p:cNvPr>
          <p:cNvSpPr txBox="1"/>
          <p:nvPr/>
        </p:nvSpPr>
        <p:spPr>
          <a:xfrm>
            <a:off x="377175" y="765620"/>
            <a:ext cx="4035785" cy="1200329"/>
          </a:xfrm>
          <a:prstGeom prst="rect">
            <a:avLst/>
          </a:prstGeom>
          <a:noFill/>
        </p:spPr>
        <p:txBody>
          <a:bodyPr wrap="none" rtlCol="0">
            <a:spAutoFit/>
          </a:bodyPr>
          <a:lstStyle/>
          <a:p>
            <a:r>
              <a:rPr lang="en-US" sz="2400" b="1" dirty="0"/>
              <a:t>An Alternative Lab Design </a:t>
            </a:r>
          </a:p>
          <a:p>
            <a:r>
              <a:rPr lang="en-US" sz="2400" b="1" dirty="0"/>
              <a:t>Suited to Making Smaller, </a:t>
            </a:r>
          </a:p>
          <a:p>
            <a:r>
              <a:rPr lang="en-US" sz="2400" b="1" dirty="0"/>
              <a:t>Faster and Radial Experiments</a:t>
            </a:r>
          </a:p>
        </p:txBody>
      </p:sp>
      <p:cxnSp>
        <p:nvCxnSpPr>
          <p:cNvPr id="4" name="Straight Connector 3">
            <a:extLst>
              <a:ext uri="{FF2B5EF4-FFF2-40B4-BE49-F238E27FC236}">
                <a16:creationId xmlns:a16="http://schemas.microsoft.com/office/drawing/2014/main" id="{8A6CCE0F-B883-1A47-A3EB-A1F5530E9118}"/>
              </a:ext>
            </a:extLst>
          </p:cNvPr>
          <p:cNvCxnSpPr>
            <a:cxnSpLocks/>
          </p:cNvCxnSpPr>
          <p:nvPr/>
        </p:nvCxnSpPr>
        <p:spPr>
          <a:xfrm>
            <a:off x="4093029" y="322217"/>
            <a:ext cx="7933508"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DC80C092-FE25-9049-A7F3-EF964559756F}"/>
              </a:ext>
            </a:extLst>
          </p:cNvPr>
          <p:cNvCxnSpPr>
            <a:cxnSpLocks/>
          </p:cNvCxnSpPr>
          <p:nvPr/>
        </p:nvCxnSpPr>
        <p:spPr>
          <a:xfrm flipV="1">
            <a:off x="12023115" y="314805"/>
            <a:ext cx="0" cy="6383384"/>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4F5DD851-DD7D-0A4E-921F-2B9C6BBC1D6C}"/>
              </a:ext>
            </a:extLst>
          </p:cNvPr>
          <p:cNvSpPr txBox="1"/>
          <p:nvPr/>
        </p:nvSpPr>
        <p:spPr>
          <a:xfrm>
            <a:off x="9710057" y="45218"/>
            <a:ext cx="2161810" cy="276999"/>
          </a:xfrm>
          <a:prstGeom prst="rect">
            <a:avLst/>
          </a:prstGeom>
          <a:noFill/>
        </p:spPr>
        <p:txBody>
          <a:bodyPr wrap="none" rtlCol="0">
            <a:spAutoFit/>
          </a:bodyPr>
          <a:lstStyle/>
          <a:p>
            <a:r>
              <a:rPr lang="en-US" sz="1200" dirty="0"/>
              <a:t>Corner of </a:t>
            </a:r>
            <a:r>
              <a:rPr lang="en-US" sz="1200" dirty="0" err="1"/>
              <a:t>SmallTech</a:t>
            </a:r>
            <a:r>
              <a:rPr lang="en-US" sz="1200" dirty="0"/>
              <a:t> Parking Lot</a:t>
            </a:r>
          </a:p>
        </p:txBody>
      </p:sp>
      <p:sp>
        <p:nvSpPr>
          <p:cNvPr id="13" name="Oval 12">
            <a:extLst>
              <a:ext uri="{FF2B5EF4-FFF2-40B4-BE49-F238E27FC236}">
                <a16:creationId xmlns:a16="http://schemas.microsoft.com/office/drawing/2014/main" id="{DB1299CA-14ED-3C46-B1A4-1800642185BA}"/>
              </a:ext>
            </a:extLst>
          </p:cNvPr>
          <p:cNvSpPr/>
          <p:nvPr/>
        </p:nvSpPr>
        <p:spPr>
          <a:xfrm>
            <a:off x="11182812" y="348588"/>
            <a:ext cx="787562" cy="7486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CF48DD21-6FAA-5042-BFB8-576089D6CDF8}"/>
              </a:ext>
            </a:extLst>
          </p:cNvPr>
          <p:cNvSpPr/>
          <p:nvPr/>
        </p:nvSpPr>
        <p:spPr>
          <a:xfrm>
            <a:off x="10659292" y="387583"/>
            <a:ext cx="435863" cy="428123"/>
          </a:xfrm>
          <a:prstGeom prst="ellipse">
            <a:avLst/>
          </a:prstGeom>
          <a:solidFill>
            <a:srgbClr val="5CC4A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1B83D5DA-5E16-F540-A19C-283414AC7FC7}"/>
              </a:ext>
            </a:extLst>
          </p:cNvPr>
          <p:cNvSpPr/>
          <p:nvPr/>
        </p:nvSpPr>
        <p:spPr>
          <a:xfrm>
            <a:off x="11569338" y="2342302"/>
            <a:ext cx="387531" cy="352697"/>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343686C3-3AE7-BD4E-8AB7-7971C27CDF1D}"/>
              </a:ext>
            </a:extLst>
          </p:cNvPr>
          <p:cNvSpPr txBox="1"/>
          <p:nvPr/>
        </p:nvSpPr>
        <p:spPr>
          <a:xfrm>
            <a:off x="11169068" y="538604"/>
            <a:ext cx="765531" cy="461665"/>
          </a:xfrm>
          <a:prstGeom prst="rect">
            <a:avLst/>
          </a:prstGeom>
          <a:noFill/>
        </p:spPr>
        <p:txBody>
          <a:bodyPr wrap="none" rtlCol="0">
            <a:spAutoFit/>
          </a:bodyPr>
          <a:lstStyle/>
          <a:p>
            <a:pPr algn="ctr"/>
            <a:r>
              <a:rPr lang="en-US" sz="1200" dirty="0"/>
              <a:t>Seawater</a:t>
            </a:r>
          </a:p>
          <a:p>
            <a:pPr algn="ctr"/>
            <a:r>
              <a:rPr lang="en-US" sz="1200" dirty="0"/>
              <a:t>Tank</a:t>
            </a:r>
          </a:p>
        </p:txBody>
      </p:sp>
      <p:sp>
        <p:nvSpPr>
          <p:cNvPr id="17" name="TextBox 16">
            <a:extLst>
              <a:ext uri="{FF2B5EF4-FFF2-40B4-BE49-F238E27FC236}">
                <a16:creationId xmlns:a16="http://schemas.microsoft.com/office/drawing/2014/main" id="{D057AFE8-8D2B-834A-826D-ABC5DE848087}"/>
              </a:ext>
            </a:extLst>
          </p:cNvPr>
          <p:cNvSpPr txBox="1"/>
          <p:nvPr/>
        </p:nvSpPr>
        <p:spPr>
          <a:xfrm>
            <a:off x="10570906" y="398040"/>
            <a:ext cx="612633" cy="461665"/>
          </a:xfrm>
          <a:prstGeom prst="rect">
            <a:avLst/>
          </a:prstGeom>
          <a:noFill/>
        </p:spPr>
        <p:txBody>
          <a:bodyPr wrap="square" rtlCol="0">
            <a:spAutoFit/>
          </a:bodyPr>
          <a:lstStyle/>
          <a:p>
            <a:pPr algn="ctr"/>
            <a:r>
              <a:rPr lang="en-US" sz="1200" dirty="0"/>
              <a:t>Warm</a:t>
            </a:r>
          </a:p>
          <a:p>
            <a:pPr algn="ctr"/>
            <a:r>
              <a:rPr lang="en-US" sz="1200" dirty="0"/>
              <a:t>Tank</a:t>
            </a:r>
          </a:p>
        </p:txBody>
      </p:sp>
      <p:sp>
        <p:nvSpPr>
          <p:cNvPr id="18" name="TextBox 17">
            <a:extLst>
              <a:ext uri="{FF2B5EF4-FFF2-40B4-BE49-F238E27FC236}">
                <a16:creationId xmlns:a16="http://schemas.microsoft.com/office/drawing/2014/main" id="{48D465D0-127C-0342-99C6-F46D6CF4C75D}"/>
              </a:ext>
            </a:extLst>
          </p:cNvPr>
          <p:cNvSpPr txBox="1"/>
          <p:nvPr/>
        </p:nvSpPr>
        <p:spPr>
          <a:xfrm>
            <a:off x="11507575" y="2386698"/>
            <a:ext cx="513282" cy="276999"/>
          </a:xfrm>
          <a:prstGeom prst="rect">
            <a:avLst/>
          </a:prstGeom>
          <a:noFill/>
        </p:spPr>
        <p:txBody>
          <a:bodyPr wrap="none" rtlCol="0">
            <a:spAutoFit/>
          </a:bodyPr>
          <a:lstStyle/>
          <a:p>
            <a:r>
              <a:rPr lang="en-US" sz="1200" dirty="0"/>
              <a:t>Brine</a:t>
            </a:r>
          </a:p>
        </p:txBody>
      </p:sp>
      <p:grpSp>
        <p:nvGrpSpPr>
          <p:cNvPr id="37" name="Group 36">
            <a:extLst>
              <a:ext uri="{FF2B5EF4-FFF2-40B4-BE49-F238E27FC236}">
                <a16:creationId xmlns:a16="http://schemas.microsoft.com/office/drawing/2014/main" id="{AF94775B-EEFA-3945-957B-48AF7B55F509}"/>
              </a:ext>
            </a:extLst>
          </p:cNvPr>
          <p:cNvGrpSpPr/>
          <p:nvPr/>
        </p:nvGrpSpPr>
        <p:grpSpPr>
          <a:xfrm>
            <a:off x="474303" y="1007335"/>
            <a:ext cx="10534360" cy="5764947"/>
            <a:chOff x="471743" y="990769"/>
            <a:chExt cx="10534360" cy="5764947"/>
          </a:xfrm>
        </p:grpSpPr>
        <p:sp>
          <p:nvSpPr>
            <p:cNvPr id="19" name="Rectangle 18">
              <a:extLst>
                <a:ext uri="{FF2B5EF4-FFF2-40B4-BE49-F238E27FC236}">
                  <a16:creationId xmlns:a16="http://schemas.microsoft.com/office/drawing/2014/main" id="{C8755737-EDAC-5246-B55F-D1D2F9715514}"/>
                </a:ext>
              </a:extLst>
            </p:cNvPr>
            <p:cNvSpPr/>
            <p:nvPr/>
          </p:nvSpPr>
          <p:spPr>
            <a:xfrm rot="5400000" flipV="1">
              <a:off x="5279308" y="5174140"/>
              <a:ext cx="1164260" cy="54145"/>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FFE50763-FEAD-D44A-A38B-49F7C7DC8F83}"/>
                </a:ext>
              </a:extLst>
            </p:cNvPr>
            <p:cNvSpPr/>
            <p:nvPr/>
          </p:nvSpPr>
          <p:spPr>
            <a:xfrm rot="5400000" flipV="1">
              <a:off x="8208075" y="3933727"/>
              <a:ext cx="5261208" cy="45719"/>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4030405B-79F8-1241-B833-4EAE7C28B59A}"/>
                </a:ext>
              </a:extLst>
            </p:cNvPr>
            <p:cNvSpPr/>
            <p:nvPr/>
          </p:nvSpPr>
          <p:spPr>
            <a:xfrm rot="19988827">
              <a:off x="5755476" y="2520032"/>
              <a:ext cx="5250627" cy="49211"/>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13FF24C-D6B5-8C42-BE69-6784803F8227}"/>
                </a:ext>
              </a:extLst>
            </p:cNvPr>
            <p:cNvSpPr/>
            <p:nvPr/>
          </p:nvSpPr>
          <p:spPr>
            <a:xfrm rot="18099031" flipV="1">
              <a:off x="6813767" y="3578418"/>
              <a:ext cx="5227704" cy="52405"/>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63921010-B80D-2246-8B8C-EA3C1CFFC353}"/>
                </a:ext>
              </a:extLst>
            </p:cNvPr>
            <p:cNvSpPr/>
            <p:nvPr/>
          </p:nvSpPr>
          <p:spPr>
            <a:xfrm rot="4462553" flipV="1">
              <a:off x="4350239" y="2477566"/>
              <a:ext cx="2597258" cy="62133"/>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EAA6A2A9-F1AB-7F4D-B60B-0F4E1678C9E4}"/>
                </a:ext>
              </a:extLst>
            </p:cNvPr>
            <p:cNvSpPr/>
            <p:nvPr/>
          </p:nvSpPr>
          <p:spPr>
            <a:xfrm rot="2748914">
              <a:off x="5543849" y="4790493"/>
              <a:ext cx="2933434" cy="45719"/>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E60883F7-6EFB-EC4E-941B-BEB163BE9CFE}"/>
                </a:ext>
              </a:extLst>
            </p:cNvPr>
            <p:cNvSpPr/>
            <p:nvPr/>
          </p:nvSpPr>
          <p:spPr>
            <a:xfrm rot="914021">
              <a:off x="7998321" y="6235745"/>
              <a:ext cx="2927242" cy="45719"/>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CC07BD6D-40E7-D142-806F-07593F6F5103}"/>
                </a:ext>
              </a:extLst>
            </p:cNvPr>
            <p:cNvSpPr/>
            <p:nvPr/>
          </p:nvSpPr>
          <p:spPr>
            <a:xfrm rot="5400000">
              <a:off x="9791637" y="2304273"/>
              <a:ext cx="2373318" cy="49956"/>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A9638108-6B26-224B-8DB8-4F81AB628253}"/>
                </a:ext>
              </a:extLst>
            </p:cNvPr>
            <p:cNvSpPr/>
            <p:nvPr/>
          </p:nvSpPr>
          <p:spPr>
            <a:xfrm rot="5400000" flipV="1">
              <a:off x="8190698" y="3954896"/>
              <a:ext cx="5439244" cy="62165"/>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F9D9BBE4-A109-0949-9F49-06FF85D7FEC1}"/>
                </a:ext>
              </a:extLst>
            </p:cNvPr>
            <p:cNvSpPr/>
            <p:nvPr/>
          </p:nvSpPr>
          <p:spPr>
            <a:xfrm>
              <a:off x="5207726" y="1207183"/>
              <a:ext cx="5734155" cy="59174"/>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E126E39F-24BA-AE41-9B15-262FB9CFD328}"/>
                </a:ext>
              </a:extLst>
            </p:cNvPr>
            <p:cNvSpPr/>
            <p:nvPr/>
          </p:nvSpPr>
          <p:spPr>
            <a:xfrm>
              <a:off x="8549615" y="1142592"/>
              <a:ext cx="2389261" cy="45719"/>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953FEBAE-DD1A-794D-BD7B-4204ECEBB166}"/>
                </a:ext>
              </a:extLst>
            </p:cNvPr>
            <p:cNvSpPr/>
            <p:nvPr/>
          </p:nvSpPr>
          <p:spPr>
            <a:xfrm rot="4440131">
              <a:off x="4290822" y="2508277"/>
              <a:ext cx="2584112" cy="45719"/>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5D827C59-63DE-D346-8328-EEA78AB1051C}"/>
                </a:ext>
              </a:extLst>
            </p:cNvPr>
            <p:cNvSpPr/>
            <p:nvPr/>
          </p:nvSpPr>
          <p:spPr>
            <a:xfrm rot="2781048">
              <a:off x="5484447" y="4858301"/>
              <a:ext cx="3014883" cy="49328"/>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EE745102-3D9F-944B-91B7-3958B20CA253}"/>
                </a:ext>
              </a:extLst>
            </p:cNvPr>
            <p:cNvSpPr/>
            <p:nvPr/>
          </p:nvSpPr>
          <p:spPr>
            <a:xfrm rot="889229">
              <a:off x="7975705" y="6296154"/>
              <a:ext cx="2938647" cy="56605"/>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Rectangle 149">
              <a:extLst>
                <a:ext uri="{FF2B5EF4-FFF2-40B4-BE49-F238E27FC236}">
                  <a16:creationId xmlns:a16="http://schemas.microsoft.com/office/drawing/2014/main" id="{8A99751A-F148-F147-A268-B834087F704E}"/>
                </a:ext>
              </a:extLst>
            </p:cNvPr>
            <p:cNvSpPr/>
            <p:nvPr/>
          </p:nvSpPr>
          <p:spPr>
            <a:xfrm>
              <a:off x="5358342" y="1263591"/>
              <a:ext cx="5493761" cy="5342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Rectangle 150">
              <a:extLst>
                <a:ext uri="{FF2B5EF4-FFF2-40B4-BE49-F238E27FC236}">
                  <a16:creationId xmlns:a16="http://schemas.microsoft.com/office/drawing/2014/main" id="{6E77F7C9-5145-C24C-967F-A258B4117ABB}"/>
                </a:ext>
              </a:extLst>
            </p:cNvPr>
            <p:cNvSpPr/>
            <p:nvPr/>
          </p:nvSpPr>
          <p:spPr>
            <a:xfrm rot="5400000" flipV="1">
              <a:off x="-86270" y="5187000"/>
              <a:ext cx="1161745" cy="45719"/>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Rectangle 152">
              <a:extLst>
                <a:ext uri="{FF2B5EF4-FFF2-40B4-BE49-F238E27FC236}">
                  <a16:creationId xmlns:a16="http://schemas.microsoft.com/office/drawing/2014/main" id="{1D93851E-9619-DB44-9113-61EA3238811B}"/>
                </a:ext>
              </a:extLst>
            </p:cNvPr>
            <p:cNvSpPr/>
            <p:nvPr/>
          </p:nvSpPr>
          <p:spPr>
            <a:xfrm rot="5400000" flipV="1">
              <a:off x="5307490" y="6232784"/>
              <a:ext cx="1000145" cy="45719"/>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a:extLst>
                <a:ext uri="{FF2B5EF4-FFF2-40B4-BE49-F238E27FC236}">
                  <a16:creationId xmlns:a16="http://schemas.microsoft.com/office/drawing/2014/main" id="{4381EBB8-6F93-8E4C-B7DB-D81D5418BDCF}"/>
                </a:ext>
              </a:extLst>
            </p:cNvPr>
            <p:cNvSpPr/>
            <p:nvPr/>
          </p:nvSpPr>
          <p:spPr>
            <a:xfrm rot="5400000">
              <a:off x="5486520" y="6237570"/>
              <a:ext cx="911929" cy="53726"/>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Rectangle 153">
              <a:extLst>
                <a:ext uri="{FF2B5EF4-FFF2-40B4-BE49-F238E27FC236}">
                  <a16:creationId xmlns:a16="http://schemas.microsoft.com/office/drawing/2014/main" id="{BE429EB9-2290-B04A-AF8A-7D400A44AFFE}"/>
                </a:ext>
              </a:extLst>
            </p:cNvPr>
            <p:cNvSpPr/>
            <p:nvPr/>
          </p:nvSpPr>
          <p:spPr>
            <a:xfrm rot="5400000">
              <a:off x="5431979" y="6122223"/>
              <a:ext cx="727810" cy="49033"/>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Rectangle 155">
              <a:extLst>
                <a:ext uri="{FF2B5EF4-FFF2-40B4-BE49-F238E27FC236}">
                  <a16:creationId xmlns:a16="http://schemas.microsoft.com/office/drawing/2014/main" id="{49A25689-3F6F-3A47-875E-2D67E2E620E6}"/>
                </a:ext>
              </a:extLst>
            </p:cNvPr>
            <p:cNvSpPr/>
            <p:nvPr/>
          </p:nvSpPr>
          <p:spPr>
            <a:xfrm rot="5400000">
              <a:off x="5369286" y="6233006"/>
              <a:ext cx="911929" cy="53726"/>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8" name="Oval 37">
            <a:extLst>
              <a:ext uri="{FF2B5EF4-FFF2-40B4-BE49-F238E27FC236}">
                <a16:creationId xmlns:a16="http://schemas.microsoft.com/office/drawing/2014/main" id="{21DEAD90-7E8D-4547-B890-8094C5114297}"/>
              </a:ext>
            </a:extLst>
          </p:cNvPr>
          <p:cNvSpPr/>
          <p:nvPr/>
        </p:nvSpPr>
        <p:spPr>
          <a:xfrm>
            <a:off x="11692298" y="2788749"/>
            <a:ext cx="245526" cy="228765"/>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03B887F2-DF6A-BE49-8AA5-AEB6F5CE59AC}"/>
              </a:ext>
            </a:extLst>
          </p:cNvPr>
          <p:cNvSpPr txBox="1"/>
          <p:nvPr/>
        </p:nvSpPr>
        <p:spPr>
          <a:xfrm>
            <a:off x="11673676" y="2766237"/>
            <a:ext cx="335348" cy="276999"/>
          </a:xfrm>
          <a:prstGeom prst="rect">
            <a:avLst/>
          </a:prstGeom>
          <a:noFill/>
        </p:spPr>
        <p:txBody>
          <a:bodyPr wrap="none" rtlCol="0">
            <a:spAutoFit/>
          </a:bodyPr>
          <a:lstStyle/>
          <a:p>
            <a:r>
              <a:rPr lang="en-US" sz="1200" dirty="0"/>
              <a:t>N</a:t>
            </a:r>
            <a:r>
              <a:rPr lang="en-US" sz="1200" baseline="-25000" dirty="0"/>
              <a:t>2</a:t>
            </a:r>
          </a:p>
        </p:txBody>
      </p:sp>
      <p:sp>
        <p:nvSpPr>
          <p:cNvPr id="40" name="Rounded Rectangle 39">
            <a:extLst>
              <a:ext uri="{FF2B5EF4-FFF2-40B4-BE49-F238E27FC236}">
                <a16:creationId xmlns:a16="http://schemas.microsoft.com/office/drawing/2014/main" id="{F3660DC4-43A8-984D-B782-4C403C837DC2}"/>
              </a:ext>
            </a:extLst>
          </p:cNvPr>
          <p:cNvSpPr/>
          <p:nvPr/>
        </p:nvSpPr>
        <p:spPr>
          <a:xfrm>
            <a:off x="10126636" y="514713"/>
            <a:ext cx="520915" cy="219527"/>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0F65CB76-C0C8-FD46-9DE6-154DC1695154}"/>
              </a:ext>
            </a:extLst>
          </p:cNvPr>
          <p:cNvSpPr txBox="1"/>
          <p:nvPr/>
        </p:nvSpPr>
        <p:spPr>
          <a:xfrm>
            <a:off x="10054538" y="301859"/>
            <a:ext cx="645754" cy="461665"/>
          </a:xfrm>
          <a:prstGeom prst="rect">
            <a:avLst/>
          </a:prstGeom>
          <a:noFill/>
        </p:spPr>
        <p:txBody>
          <a:bodyPr wrap="none" rtlCol="0">
            <a:spAutoFit/>
          </a:bodyPr>
          <a:lstStyle/>
          <a:p>
            <a:pPr algn="ctr"/>
            <a:r>
              <a:rPr lang="en-US" sz="1200" dirty="0"/>
              <a:t>Freezer</a:t>
            </a:r>
          </a:p>
          <a:p>
            <a:pPr algn="ctr"/>
            <a:r>
              <a:rPr lang="en-US" sz="1200" dirty="0"/>
              <a:t>Unit</a:t>
            </a:r>
          </a:p>
        </p:txBody>
      </p:sp>
      <p:sp>
        <p:nvSpPr>
          <p:cNvPr id="42" name="Freeform 41">
            <a:extLst>
              <a:ext uri="{FF2B5EF4-FFF2-40B4-BE49-F238E27FC236}">
                <a16:creationId xmlns:a16="http://schemas.microsoft.com/office/drawing/2014/main" id="{79B5A5A2-489D-0244-BE3E-4FE9CA6BCB9D}"/>
              </a:ext>
            </a:extLst>
          </p:cNvPr>
          <p:cNvSpPr/>
          <p:nvPr/>
        </p:nvSpPr>
        <p:spPr>
          <a:xfrm>
            <a:off x="9265919" y="1282818"/>
            <a:ext cx="1593793" cy="1312336"/>
          </a:xfrm>
          <a:custGeom>
            <a:avLst/>
            <a:gdLst>
              <a:gd name="connsiteX0" fmla="*/ 679268 w 1245326"/>
              <a:gd name="connsiteY0" fmla="*/ 0 h 1123406"/>
              <a:gd name="connsiteX1" fmla="*/ 1245326 w 1245326"/>
              <a:gd name="connsiteY1" fmla="*/ 470263 h 1123406"/>
              <a:gd name="connsiteX2" fmla="*/ 1245326 w 1245326"/>
              <a:gd name="connsiteY2" fmla="*/ 1123406 h 1123406"/>
              <a:gd name="connsiteX3" fmla="*/ 0 w 1245326"/>
              <a:gd name="connsiteY3" fmla="*/ 17417 h 1123406"/>
              <a:gd name="connsiteX4" fmla="*/ 679268 w 1245326"/>
              <a:gd name="connsiteY4" fmla="*/ 0 h 11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45326" h="1123406">
                <a:moveTo>
                  <a:pt x="679268" y="0"/>
                </a:moveTo>
                <a:lnTo>
                  <a:pt x="1245326" y="470263"/>
                </a:lnTo>
                <a:lnTo>
                  <a:pt x="1245326" y="1123406"/>
                </a:lnTo>
                <a:lnTo>
                  <a:pt x="0" y="17417"/>
                </a:lnTo>
                <a:lnTo>
                  <a:pt x="679268" y="0"/>
                </a:lnTo>
                <a:close/>
              </a:path>
            </a:pathLst>
          </a:cu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6731C01C-93F3-834E-83CA-AAD2DF189FF1}"/>
              </a:ext>
            </a:extLst>
          </p:cNvPr>
          <p:cNvSpPr txBox="1"/>
          <p:nvPr/>
        </p:nvSpPr>
        <p:spPr>
          <a:xfrm rot="2311400">
            <a:off x="9762088" y="1641605"/>
            <a:ext cx="1095300" cy="276999"/>
          </a:xfrm>
          <a:prstGeom prst="rect">
            <a:avLst/>
          </a:prstGeom>
          <a:noFill/>
        </p:spPr>
        <p:txBody>
          <a:bodyPr wrap="none" rtlCol="0">
            <a:spAutoFit/>
          </a:bodyPr>
          <a:lstStyle/>
          <a:p>
            <a:r>
              <a:rPr lang="en-US" sz="1200" dirty="0"/>
              <a:t>Work platform</a:t>
            </a:r>
          </a:p>
        </p:txBody>
      </p:sp>
      <p:sp>
        <p:nvSpPr>
          <p:cNvPr id="44" name="Freeform 43">
            <a:extLst>
              <a:ext uri="{FF2B5EF4-FFF2-40B4-BE49-F238E27FC236}">
                <a16:creationId xmlns:a16="http://schemas.microsoft.com/office/drawing/2014/main" id="{E23A6BC7-697B-E343-8610-1D8B0EF81871}"/>
              </a:ext>
            </a:extLst>
          </p:cNvPr>
          <p:cNvSpPr/>
          <p:nvPr/>
        </p:nvSpPr>
        <p:spPr>
          <a:xfrm>
            <a:off x="7578441" y="1282818"/>
            <a:ext cx="3273184" cy="2966838"/>
          </a:xfrm>
          <a:custGeom>
            <a:avLst/>
            <a:gdLst>
              <a:gd name="connsiteX0" fmla="*/ 374468 w 2978331"/>
              <a:gd name="connsiteY0" fmla="*/ 0 h 2769326"/>
              <a:gd name="connsiteX1" fmla="*/ 2978331 w 2978331"/>
              <a:gd name="connsiteY1" fmla="*/ 2386149 h 2769326"/>
              <a:gd name="connsiteX2" fmla="*/ 2978331 w 2978331"/>
              <a:gd name="connsiteY2" fmla="*/ 2769326 h 2769326"/>
              <a:gd name="connsiteX3" fmla="*/ 0 w 2978331"/>
              <a:gd name="connsiteY3" fmla="*/ 0 h 2769326"/>
              <a:gd name="connsiteX4" fmla="*/ 374468 w 2978331"/>
              <a:gd name="connsiteY4" fmla="*/ 0 h 27693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78331" h="2769326">
                <a:moveTo>
                  <a:pt x="374468" y="0"/>
                </a:moveTo>
                <a:lnTo>
                  <a:pt x="2978331" y="2386149"/>
                </a:lnTo>
                <a:lnTo>
                  <a:pt x="2978331" y="2769326"/>
                </a:lnTo>
                <a:lnTo>
                  <a:pt x="0" y="0"/>
                </a:lnTo>
                <a:lnTo>
                  <a:pt x="374468" y="0"/>
                </a:lnTo>
                <a:close/>
              </a:path>
            </a:pathLst>
          </a:cu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44">
            <a:extLst>
              <a:ext uri="{FF2B5EF4-FFF2-40B4-BE49-F238E27FC236}">
                <a16:creationId xmlns:a16="http://schemas.microsoft.com/office/drawing/2014/main" id="{E4DAED9F-D394-C94B-BBBE-E505297D4020}"/>
              </a:ext>
            </a:extLst>
          </p:cNvPr>
          <p:cNvSpPr/>
          <p:nvPr/>
        </p:nvSpPr>
        <p:spPr>
          <a:xfrm>
            <a:off x="6191761" y="1290019"/>
            <a:ext cx="4676503" cy="4484914"/>
          </a:xfrm>
          <a:custGeom>
            <a:avLst/>
            <a:gdLst>
              <a:gd name="connsiteX0" fmla="*/ 348343 w 4676503"/>
              <a:gd name="connsiteY0" fmla="*/ 52251 h 4484914"/>
              <a:gd name="connsiteX1" fmla="*/ 4676503 w 4676503"/>
              <a:gd name="connsiteY1" fmla="*/ 4214948 h 4484914"/>
              <a:gd name="connsiteX2" fmla="*/ 4676503 w 4676503"/>
              <a:gd name="connsiteY2" fmla="*/ 4484914 h 4484914"/>
              <a:gd name="connsiteX3" fmla="*/ 60960 w 4676503"/>
              <a:gd name="connsiteY3" fmla="*/ 60960 h 4484914"/>
              <a:gd name="connsiteX4" fmla="*/ 0 w 4676503"/>
              <a:gd name="connsiteY4" fmla="*/ 0 h 4484914"/>
              <a:gd name="connsiteX5" fmla="*/ 287383 w 4676503"/>
              <a:gd name="connsiteY5" fmla="*/ 0 h 4484914"/>
              <a:gd name="connsiteX6" fmla="*/ 348343 w 4676503"/>
              <a:gd name="connsiteY6" fmla="*/ 52251 h 44849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76503" h="4484914">
                <a:moveTo>
                  <a:pt x="348343" y="52251"/>
                </a:moveTo>
                <a:lnTo>
                  <a:pt x="4676503" y="4214948"/>
                </a:lnTo>
                <a:lnTo>
                  <a:pt x="4676503" y="4484914"/>
                </a:lnTo>
                <a:lnTo>
                  <a:pt x="60960" y="60960"/>
                </a:lnTo>
                <a:lnTo>
                  <a:pt x="0" y="0"/>
                </a:lnTo>
                <a:lnTo>
                  <a:pt x="287383" y="0"/>
                </a:lnTo>
                <a:lnTo>
                  <a:pt x="348343" y="52251"/>
                </a:lnTo>
                <a:close/>
              </a:path>
            </a:pathLst>
          </a:cu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a:extLst>
              <a:ext uri="{FF2B5EF4-FFF2-40B4-BE49-F238E27FC236}">
                <a16:creationId xmlns:a16="http://schemas.microsoft.com/office/drawing/2014/main" id="{B25A9197-9FA2-E247-8CF6-47F8D9DAAC87}"/>
              </a:ext>
            </a:extLst>
          </p:cNvPr>
          <p:cNvSpPr/>
          <p:nvPr/>
        </p:nvSpPr>
        <p:spPr>
          <a:xfrm>
            <a:off x="6801394" y="3204754"/>
            <a:ext cx="1889760" cy="1872343"/>
          </a:xfrm>
          <a:custGeom>
            <a:avLst/>
            <a:gdLst>
              <a:gd name="connsiteX0" fmla="*/ 209006 w 1889760"/>
              <a:gd name="connsiteY0" fmla="*/ 0 h 1872343"/>
              <a:gd name="connsiteX1" fmla="*/ 1889760 w 1889760"/>
              <a:gd name="connsiteY1" fmla="*/ 1663337 h 1872343"/>
              <a:gd name="connsiteX2" fmla="*/ 1750423 w 1889760"/>
              <a:gd name="connsiteY2" fmla="*/ 1872343 h 1872343"/>
              <a:gd name="connsiteX3" fmla="*/ 0 w 1889760"/>
              <a:gd name="connsiteY3" fmla="*/ 121920 h 1872343"/>
              <a:gd name="connsiteX4" fmla="*/ 209006 w 1889760"/>
              <a:gd name="connsiteY4" fmla="*/ 0 h 18723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89760" h="1872343">
                <a:moveTo>
                  <a:pt x="209006" y="0"/>
                </a:moveTo>
                <a:lnTo>
                  <a:pt x="1889760" y="1663337"/>
                </a:lnTo>
                <a:lnTo>
                  <a:pt x="1750423" y="1872343"/>
                </a:lnTo>
                <a:lnTo>
                  <a:pt x="0" y="121920"/>
                </a:lnTo>
                <a:lnTo>
                  <a:pt x="209006" y="0"/>
                </a:lnTo>
                <a:close/>
              </a:path>
            </a:pathLst>
          </a:cu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ounded Rectangle 46">
            <a:extLst>
              <a:ext uri="{FF2B5EF4-FFF2-40B4-BE49-F238E27FC236}">
                <a16:creationId xmlns:a16="http://schemas.microsoft.com/office/drawing/2014/main" id="{D9C23A1E-CF5D-B54D-B898-4C67BF1B7389}"/>
              </a:ext>
            </a:extLst>
          </p:cNvPr>
          <p:cNvSpPr/>
          <p:nvPr/>
        </p:nvSpPr>
        <p:spPr>
          <a:xfrm rot="5400000">
            <a:off x="11248943" y="1580536"/>
            <a:ext cx="1024801" cy="278510"/>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a:extLst>
              <a:ext uri="{FF2B5EF4-FFF2-40B4-BE49-F238E27FC236}">
                <a16:creationId xmlns:a16="http://schemas.microsoft.com/office/drawing/2014/main" id="{B21D6BF7-FF51-B44C-BE61-457B2E025F1F}"/>
              </a:ext>
            </a:extLst>
          </p:cNvPr>
          <p:cNvSpPr txBox="1"/>
          <p:nvPr/>
        </p:nvSpPr>
        <p:spPr>
          <a:xfrm rot="5400000">
            <a:off x="11348489" y="1506370"/>
            <a:ext cx="1064650" cy="461665"/>
          </a:xfrm>
          <a:prstGeom prst="rect">
            <a:avLst/>
          </a:prstGeom>
          <a:noFill/>
        </p:spPr>
        <p:txBody>
          <a:bodyPr wrap="none" rtlCol="0">
            <a:spAutoFit/>
          </a:bodyPr>
          <a:lstStyle/>
          <a:p>
            <a:pPr algn="ctr"/>
            <a:r>
              <a:rPr lang="en-US" sz="1200" dirty="0" err="1"/>
              <a:t>Computerised</a:t>
            </a:r>
            <a:endParaRPr lang="en-US" sz="1200" dirty="0"/>
          </a:p>
          <a:p>
            <a:pPr algn="ctr"/>
            <a:r>
              <a:rPr lang="en-US" sz="1200" dirty="0"/>
              <a:t>Control Panel</a:t>
            </a:r>
          </a:p>
        </p:txBody>
      </p:sp>
      <p:sp>
        <p:nvSpPr>
          <p:cNvPr id="114" name="Rectangle 113">
            <a:extLst>
              <a:ext uri="{FF2B5EF4-FFF2-40B4-BE49-F238E27FC236}">
                <a16:creationId xmlns:a16="http://schemas.microsoft.com/office/drawing/2014/main" id="{4FC52F89-DF28-334C-BB8B-AF0E419DCDBB}"/>
              </a:ext>
            </a:extLst>
          </p:cNvPr>
          <p:cNvSpPr/>
          <p:nvPr/>
        </p:nvSpPr>
        <p:spPr>
          <a:xfrm>
            <a:off x="478366" y="4628987"/>
            <a:ext cx="5414138" cy="1170922"/>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ight Arrow 57">
            <a:extLst>
              <a:ext uri="{FF2B5EF4-FFF2-40B4-BE49-F238E27FC236}">
                <a16:creationId xmlns:a16="http://schemas.microsoft.com/office/drawing/2014/main" id="{DCED08CF-0AAC-CE42-B9C3-D6E4E2EAB278}"/>
              </a:ext>
            </a:extLst>
          </p:cNvPr>
          <p:cNvSpPr/>
          <p:nvPr/>
        </p:nvSpPr>
        <p:spPr>
          <a:xfrm rot="10567334">
            <a:off x="7077934" y="1533791"/>
            <a:ext cx="451566" cy="9929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ight Arrow 58">
            <a:extLst>
              <a:ext uri="{FF2B5EF4-FFF2-40B4-BE49-F238E27FC236}">
                <a16:creationId xmlns:a16="http://schemas.microsoft.com/office/drawing/2014/main" id="{60BB49D1-B1DF-CC48-9F66-3D6048AF6D5F}"/>
              </a:ext>
            </a:extLst>
          </p:cNvPr>
          <p:cNvSpPr/>
          <p:nvPr/>
        </p:nvSpPr>
        <p:spPr>
          <a:xfrm rot="9997069">
            <a:off x="7350731" y="2003573"/>
            <a:ext cx="451566" cy="9929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ight Arrow 59">
            <a:extLst>
              <a:ext uri="{FF2B5EF4-FFF2-40B4-BE49-F238E27FC236}">
                <a16:creationId xmlns:a16="http://schemas.microsoft.com/office/drawing/2014/main" id="{439D8050-02E0-9E4E-8EA9-B709FAC01884}"/>
              </a:ext>
            </a:extLst>
          </p:cNvPr>
          <p:cNvSpPr/>
          <p:nvPr/>
        </p:nvSpPr>
        <p:spPr>
          <a:xfrm rot="9656207">
            <a:off x="7268472" y="2816953"/>
            <a:ext cx="451566" cy="9929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ight Arrow 60">
            <a:extLst>
              <a:ext uri="{FF2B5EF4-FFF2-40B4-BE49-F238E27FC236}">
                <a16:creationId xmlns:a16="http://schemas.microsoft.com/office/drawing/2014/main" id="{B4439085-5178-9E4A-8CF6-1E117F5E7EE6}"/>
              </a:ext>
            </a:extLst>
          </p:cNvPr>
          <p:cNvSpPr/>
          <p:nvPr/>
        </p:nvSpPr>
        <p:spPr>
          <a:xfrm rot="20004121">
            <a:off x="6612290" y="3656982"/>
            <a:ext cx="451566" cy="99292"/>
          </a:xfrm>
          <a:prstGeom prst="rightArrow">
            <a:avLst/>
          </a:prstGeom>
          <a:solidFill>
            <a:srgbClr val="5CC4A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ight Arrow 63">
            <a:extLst>
              <a:ext uri="{FF2B5EF4-FFF2-40B4-BE49-F238E27FC236}">
                <a16:creationId xmlns:a16="http://schemas.microsoft.com/office/drawing/2014/main" id="{5C9E6427-11CF-9141-8C67-2C9E56E8F52D}"/>
              </a:ext>
            </a:extLst>
          </p:cNvPr>
          <p:cNvSpPr/>
          <p:nvPr/>
        </p:nvSpPr>
        <p:spPr>
          <a:xfrm rot="19192779">
            <a:off x="7268473" y="4283979"/>
            <a:ext cx="451566" cy="99292"/>
          </a:xfrm>
          <a:prstGeom prst="rightArrow">
            <a:avLst/>
          </a:prstGeom>
          <a:solidFill>
            <a:srgbClr val="5CC4A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ight Arrow 64">
            <a:extLst>
              <a:ext uri="{FF2B5EF4-FFF2-40B4-BE49-F238E27FC236}">
                <a16:creationId xmlns:a16="http://schemas.microsoft.com/office/drawing/2014/main" id="{3B455A25-2DA6-E049-8CD6-A0977F83F1B4}"/>
              </a:ext>
            </a:extLst>
          </p:cNvPr>
          <p:cNvSpPr/>
          <p:nvPr/>
        </p:nvSpPr>
        <p:spPr>
          <a:xfrm rot="18731839">
            <a:off x="7777830" y="4829792"/>
            <a:ext cx="451566" cy="99292"/>
          </a:xfrm>
          <a:prstGeom prst="rightArrow">
            <a:avLst/>
          </a:prstGeom>
          <a:solidFill>
            <a:srgbClr val="5CC4A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Box 65">
            <a:extLst>
              <a:ext uri="{FF2B5EF4-FFF2-40B4-BE49-F238E27FC236}">
                <a16:creationId xmlns:a16="http://schemas.microsoft.com/office/drawing/2014/main" id="{38781F05-E60E-F145-A3EA-87C4CD48F2B3}"/>
              </a:ext>
            </a:extLst>
          </p:cNvPr>
          <p:cNvSpPr txBox="1"/>
          <p:nvPr/>
        </p:nvSpPr>
        <p:spPr>
          <a:xfrm rot="20784692">
            <a:off x="7402302" y="1760878"/>
            <a:ext cx="920637" cy="461665"/>
          </a:xfrm>
          <a:prstGeom prst="rect">
            <a:avLst/>
          </a:prstGeom>
          <a:noFill/>
        </p:spPr>
        <p:txBody>
          <a:bodyPr wrap="none" rtlCol="0">
            <a:spAutoFit/>
          </a:bodyPr>
          <a:lstStyle/>
          <a:p>
            <a:pPr algn="ctr"/>
            <a:r>
              <a:rPr lang="en-US" sz="1200" b="1" dirty="0"/>
              <a:t>Current</a:t>
            </a:r>
          </a:p>
          <a:p>
            <a:pPr algn="ctr"/>
            <a:r>
              <a:rPr lang="en-US" sz="1200" b="1" dirty="0"/>
              <a:t>Experiment</a:t>
            </a:r>
          </a:p>
        </p:txBody>
      </p:sp>
      <p:sp>
        <p:nvSpPr>
          <p:cNvPr id="67" name="TextBox 66">
            <a:extLst>
              <a:ext uri="{FF2B5EF4-FFF2-40B4-BE49-F238E27FC236}">
                <a16:creationId xmlns:a16="http://schemas.microsoft.com/office/drawing/2014/main" id="{3311E1CD-9646-E848-934D-D40CE9FAE459}"/>
              </a:ext>
            </a:extLst>
          </p:cNvPr>
          <p:cNvSpPr txBox="1"/>
          <p:nvPr/>
        </p:nvSpPr>
        <p:spPr>
          <a:xfrm rot="19111435">
            <a:off x="8430477" y="2826000"/>
            <a:ext cx="920637" cy="461665"/>
          </a:xfrm>
          <a:prstGeom prst="rect">
            <a:avLst/>
          </a:prstGeom>
          <a:noFill/>
        </p:spPr>
        <p:txBody>
          <a:bodyPr wrap="none" rtlCol="0">
            <a:spAutoFit/>
          </a:bodyPr>
          <a:lstStyle/>
          <a:p>
            <a:r>
              <a:rPr lang="en-US" sz="1200" b="1" dirty="0"/>
              <a:t>Completed</a:t>
            </a:r>
          </a:p>
          <a:p>
            <a:r>
              <a:rPr lang="en-US" sz="1200" b="1" dirty="0"/>
              <a:t>Experiment</a:t>
            </a:r>
          </a:p>
        </p:txBody>
      </p:sp>
      <p:sp>
        <p:nvSpPr>
          <p:cNvPr id="68" name="TextBox 67">
            <a:extLst>
              <a:ext uri="{FF2B5EF4-FFF2-40B4-BE49-F238E27FC236}">
                <a16:creationId xmlns:a16="http://schemas.microsoft.com/office/drawing/2014/main" id="{537ACE1B-C2EC-C643-B3BE-8CCC25C929AD}"/>
              </a:ext>
            </a:extLst>
          </p:cNvPr>
          <p:cNvSpPr txBox="1"/>
          <p:nvPr/>
        </p:nvSpPr>
        <p:spPr>
          <a:xfrm rot="769611">
            <a:off x="9544601" y="3846605"/>
            <a:ext cx="1077731" cy="461665"/>
          </a:xfrm>
          <a:prstGeom prst="rect">
            <a:avLst/>
          </a:prstGeom>
          <a:noFill/>
        </p:spPr>
        <p:txBody>
          <a:bodyPr wrap="none" rtlCol="0">
            <a:spAutoFit/>
          </a:bodyPr>
          <a:lstStyle/>
          <a:p>
            <a:pPr algn="ctr"/>
            <a:r>
              <a:rPr lang="en-US" sz="1200" b="1" dirty="0"/>
              <a:t>Experiment in</a:t>
            </a:r>
          </a:p>
          <a:p>
            <a:pPr algn="ctr"/>
            <a:r>
              <a:rPr lang="en-US" sz="1200" b="1" dirty="0"/>
              <a:t>Preparation</a:t>
            </a:r>
          </a:p>
        </p:txBody>
      </p:sp>
      <p:sp>
        <p:nvSpPr>
          <p:cNvPr id="74" name="Frame 73">
            <a:extLst>
              <a:ext uri="{FF2B5EF4-FFF2-40B4-BE49-F238E27FC236}">
                <a16:creationId xmlns:a16="http://schemas.microsoft.com/office/drawing/2014/main" id="{345B20B9-A744-7E46-9E8C-25795967F0FA}"/>
              </a:ext>
            </a:extLst>
          </p:cNvPr>
          <p:cNvSpPr/>
          <p:nvPr/>
        </p:nvSpPr>
        <p:spPr>
          <a:xfrm rot="19961645">
            <a:off x="5752706" y="2592366"/>
            <a:ext cx="4510279" cy="281526"/>
          </a:xfrm>
          <a:prstGeom prst="frame">
            <a:avLst>
              <a:gd name="adj1" fmla="val 7633"/>
            </a:avLst>
          </a:prstGeom>
          <a:solidFill>
            <a:schemeClr val="accent4">
              <a:lumMod val="50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5" name="Frame 74">
            <a:extLst>
              <a:ext uri="{FF2B5EF4-FFF2-40B4-BE49-F238E27FC236}">
                <a16:creationId xmlns:a16="http://schemas.microsoft.com/office/drawing/2014/main" id="{3D3375B7-F6B2-1848-B053-4B262D9514DD}"/>
              </a:ext>
            </a:extLst>
          </p:cNvPr>
          <p:cNvSpPr/>
          <p:nvPr/>
        </p:nvSpPr>
        <p:spPr>
          <a:xfrm rot="18070697">
            <a:off x="6931591" y="3807994"/>
            <a:ext cx="4510279" cy="281526"/>
          </a:xfrm>
          <a:prstGeom prst="frame">
            <a:avLst>
              <a:gd name="adj1" fmla="val 7633"/>
            </a:avLst>
          </a:prstGeom>
          <a:solidFill>
            <a:schemeClr val="accent4">
              <a:lumMod val="50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8" name="TextBox 77">
            <a:extLst>
              <a:ext uri="{FF2B5EF4-FFF2-40B4-BE49-F238E27FC236}">
                <a16:creationId xmlns:a16="http://schemas.microsoft.com/office/drawing/2014/main" id="{46751274-6072-DD42-B372-2F55C2FFEB71}"/>
              </a:ext>
            </a:extLst>
          </p:cNvPr>
          <p:cNvSpPr txBox="1"/>
          <p:nvPr/>
        </p:nvSpPr>
        <p:spPr>
          <a:xfrm rot="2539467">
            <a:off x="7263469" y="3896904"/>
            <a:ext cx="743793" cy="553998"/>
          </a:xfrm>
          <a:prstGeom prst="rect">
            <a:avLst/>
          </a:prstGeom>
          <a:noFill/>
        </p:spPr>
        <p:txBody>
          <a:bodyPr wrap="none" rtlCol="0">
            <a:spAutoFit/>
          </a:bodyPr>
          <a:lstStyle/>
          <a:p>
            <a:r>
              <a:rPr lang="en-US" sz="1200" dirty="0"/>
              <a:t>Walkway</a:t>
            </a:r>
          </a:p>
          <a:p>
            <a:endParaRPr lang="en-US" dirty="0"/>
          </a:p>
        </p:txBody>
      </p:sp>
      <p:sp>
        <p:nvSpPr>
          <p:cNvPr id="79" name="TextBox 78">
            <a:extLst>
              <a:ext uri="{FF2B5EF4-FFF2-40B4-BE49-F238E27FC236}">
                <a16:creationId xmlns:a16="http://schemas.microsoft.com/office/drawing/2014/main" id="{8DF8D6FB-B8CE-E243-8161-9611E3F5FF19}"/>
              </a:ext>
            </a:extLst>
          </p:cNvPr>
          <p:cNvSpPr txBox="1"/>
          <p:nvPr/>
        </p:nvSpPr>
        <p:spPr>
          <a:xfrm rot="19663002">
            <a:off x="6155843" y="3367627"/>
            <a:ext cx="743793" cy="553998"/>
          </a:xfrm>
          <a:prstGeom prst="rect">
            <a:avLst/>
          </a:prstGeom>
          <a:noFill/>
        </p:spPr>
        <p:txBody>
          <a:bodyPr wrap="none" rtlCol="0">
            <a:spAutoFit/>
          </a:bodyPr>
          <a:lstStyle/>
          <a:p>
            <a:r>
              <a:rPr lang="en-US" sz="1200" dirty="0"/>
              <a:t>Walkway</a:t>
            </a:r>
          </a:p>
          <a:p>
            <a:endParaRPr lang="en-US" dirty="0"/>
          </a:p>
        </p:txBody>
      </p:sp>
      <p:sp>
        <p:nvSpPr>
          <p:cNvPr id="80" name="TextBox 79">
            <a:extLst>
              <a:ext uri="{FF2B5EF4-FFF2-40B4-BE49-F238E27FC236}">
                <a16:creationId xmlns:a16="http://schemas.microsoft.com/office/drawing/2014/main" id="{D407F499-AC6F-BF41-87A1-130BC97AA42E}"/>
              </a:ext>
            </a:extLst>
          </p:cNvPr>
          <p:cNvSpPr txBox="1"/>
          <p:nvPr/>
        </p:nvSpPr>
        <p:spPr>
          <a:xfrm rot="18044174">
            <a:off x="7984325" y="5297457"/>
            <a:ext cx="743793" cy="553998"/>
          </a:xfrm>
          <a:prstGeom prst="rect">
            <a:avLst/>
          </a:prstGeom>
          <a:noFill/>
        </p:spPr>
        <p:txBody>
          <a:bodyPr wrap="none" rtlCol="0">
            <a:spAutoFit/>
          </a:bodyPr>
          <a:lstStyle/>
          <a:p>
            <a:r>
              <a:rPr lang="en-US" sz="1200" dirty="0"/>
              <a:t>Walkway</a:t>
            </a:r>
          </a:p>
          <a:p>
            <a:endParaRPr lang="en-US" dirty="0"/>
          </a:p>
        </p:txBody>
      </p:sp>
      <p:sp>
        <p:nvSpPr>
          <p:cNvPr id="81" name="TextBox 80">
            <a:extLst>
              <a:ext uri="{FF2B5EF4-FFF2-40B4-BE49-F238E27FC236}">
                <a16:creationId xmlns:a16="http://schemas.microsoft.com/office/drawing/2014/main" id="{1EC60790-48A1-E449-82B7-67789C534FA2}"/>
              </a:ext>
            </a:extLst>
          </p:cNvPr>
          <p:cNvSpPr txBox="1"/>
          <p:nvPr/>
        </p:nvSpPr>
        <p:spPr>
          <a:xfrm>
            <a:off x="8708361" y="1521541"/>
            <a:ext cx="365806" cy="276999"/>
          </a:xfrm>
          <a:prstGeom prst="rect">
            <a:avLst/>
          </a:prstGeom>
          <a:noFill/>
        </p:spPr>
        <p:txBody>
          <a:bodyPr wrap="none" rtlCol="0">
            <a:spAutoFit/>
          </a:bodyPr>
          <a:lstStyle/>
          <a:p>
            <a:r>
              <a:rPr lang="en-US" sz="1200" dirty="0"/>
              <a:t>Ice</a:t>
            </a:r>
          </a:p>
        </p:txBody>
      </p:sp>
      <p:sp>
        <p:nvSpPr>
          <p:cNvPr id="82" name="TextBox 81">
            <a:extLst>
              <a:ext uri="{FF2B5EF4-FFF2-40B4-BE49-F238E27FC236}">
                <a16:creationId xmlns:a16="http://schemas.microsoft.com/office/drawing/2014/main" id="{35DC01DB-6F4F-A040-874F-BBD70ABC4099}"/>
              </a:ext>
            </a:extLst>
          </p:cNvPr>
          <p:cNvSpPr txBox="1"/>
          <p:nvPr/>
        </p:nvSpPr>
        <p:spPr>
          <a:xfrm>
            <a:off x="7846683" y="3532476"/>
            <a:ext cx="365806" cy="276999"/>
          </a:xfrm>
          <a:prstGeom prst="rect">
            <a:avLst/>
          </a:prstGeom>
          <a:noFill/>
        </p:spPr>
        <p:txBody>
          <a:bodyPr wrap="none" rtlCol="0">
            <a:spAutoFit/>
          </a:bodyPr>
          <a:lstStyle/>
          <a:p>
            <a:r>
              <a:rPr lang="en-US" sz="1200" dirty="0"/>
              <a:t>Ice</a:t>
            </a:r>
          </a:p>
        </p:txBody>
      </p:sp>
      <p:sp>
        <p:nvSpPr>
          <p:cNvPr id="83" name="TextBox 82">
            <a:extLst>
              <a:ext uri="{FF2B5EF4-FFF2-40B4-BE49-F238E27FC236}">
                <a16:creationId xmlns:a16="http://schemas.microsoft.com/office/drawing/2014/main" id="{B28ECDD9-928B-0441-ADAD-EF181A841D02}"/>
              </a:ext>
            </a:extLst>
          </p:cNvPr>
          <p:cNvSpPr txBox="1"/>
          <p:nvPr/>
        </p:nvSpPr>
        <p:spPr>
          <a:xfrm>
            <a:off x="5850091" y="2172075"/>
            <a:ext cx="1148070" cy="461665"/>
          </a:xfrm>
          <a:prstGeom prst="rect">
            <a:avLst/>
          </a:prstGeom>
          <a:noFill/>
        </p:spPr>
        <p:txBody>
          <a:bodyPr wrap="none" rtlCol="0">
            <a:spAutoFit/>
          </a:bodyPr>
          <a:lstStyle/>
          <a:p>
            <a:pPr algn="ctr"/>
            <a:r>
              <a:rPr lang="en-US" sz="1200" dirty="0"/>
              <a:t>Thin sea ice on </a:t>
            </a:r>
          </a:p>
          <a:p>
            <a:pPr algn="ctr"/>
            <a:r>
              <a:rPr lang="en-US" sz="1200" dirty="0"/>
              <a:t>frigid seawater</a:t>
            </a:r>
          </a:p>
        </p:txBody>
      </p:sp>
      <p:sp>
        <p:nvSpPr>
          <p:cNvPr id="84" name="TextBox 83">
            <a:extLst>
              <a:ext uri="{FF2B5EF4-FFF2-40B4-BE49-F238E27FC236}">
                <a16:creationId xmlns:a16="http://schemas.microsoft.com/office/drawing/2014/main" id="{FE0329B2-A31E-3C44-B86F-4DD4F6886682}"/>
              </a:ext>
            </a:extLst>
          </p:cNvPr>
          <p:cNvSpPr txBox="1"/>
          <p:nvPr/>
        </p:nvSpPr>
        <p:spPr>
          <a:xfrm>
            <a:off x="6841142" y="4221257"/>
            <a:ext cx="755913" cy="461665"/>
          </a:xfrm>
          <a:prstGeom prst="rect">
            <a:avLst/>
          </a:prstGeom>
          <a:noFill/>
        </p:spPr>
        <p:txBody>
          <a:bodyPr wrap="none" rtlCol="0">
            <a:spAutoFit/>
          </a:bodyPr>
          <a:lstStyle/>
          <a:p>
            <a:pPr algn="ctr"/>
            <a:r>
              <a:rPr lang="en-US" sz="1200" dirty="0"/>
              <a:t>Warm </a:t>
            </a:r>
          </a:p>
          <a:p>
            <a:pPr algn="ctr"/>
            <a:r>
              <a:rPr lang="en-US" sz="1200" dirty="0"/>
              <a:t>seawater</a:t>
            </a:r>
          </a:p>
        </p:txBody>
      </p:sp>
      <p:sp>
        <p:nvSpPr>
          <p:cNvPr id="85" name="TextBox 84">
            <a:extLst>
              <a:ext uri="{FF2B5EF4-FFF2-40B4-BE49-F238E27FC236}">
                <a16:creationId xmlns:a16="http://schemas.microsoft.com/office/drawing/2014/main" id="{45A2DC6B-82ED-5848-8FBF-73FDC167A68C}"/>
              </a:ext>
            </a:extLst>
          </p:cNvPr>
          <p:cNvSpPr txBox="1"/>
          <p:nvPr/>
        </p:nvSpPr>
        <p:spPr>
          <a:xfrm>
            <a:off x="9189632" y="4990017"/>
            <a:ext cx="765531" cy="276999"/>
          </a:xfrm>
          <a:prstGeom prst="rect">
            <a:avLst/>
          </a:prstGeom>
          <a:noFill/>
        </p:spPr>
        <p:txBody>
          <a:bodyPr wrap="none" rtlCol="0">
            <a:spAutoFit/>
          </a:bodyPr>
          <a:lstStyle/>
          <a:p>
            <a:r>
              <a:rPr lang="en-US" sz="1200" dirty="0"/>
              <a:t>Seawater</a:t>
            </a:r>
          </a:p>
        </p:txBody>
      </p:sp>
      <p:sp>
        <p:nvSpPr>
          <p:cNvPr id="86" name="Chord 85">
            <a:extLst>
              <a:ext uri="{FF2B5EF4-FFF2-40B4-BE49-F238E27FC236}">
                <a16:creationId xmlns:a16="http://schemas.microsoft.com/office/drawing/2014/main" id="{BB901787-BE6A-B54F-8BB1-3AACD93C1D00}"/>
              </a:ext>
            </a:extLst>
          </p:cNvPr>
          <p:cNvSpPr/>
          <p:nvPr/>
        </p:nvSpPr>
        <p:spPr>
          <a:xfrm rot="6693512">
            <a:off x="8303842" y="1060537"/>
            <a:ext cx="231033" cy="229016"/>
          </a:xfrm>
          <a:prstGeom prst="chord">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Chord 86">
            <a:extLst>
              <a:ext uri="{FF2B5EF4-FFF2-40B4-BE49-F238E27FC236}">
                <a16:creationId xmlns:a16="http://schemas.microsoft.com/office/drawing/2014/main" id="{39F5BEE0-4C60-6E4E-821C-8686C44E3C22}"/>
              </a:ext>
            </a:extLst>
          </p:cNvPr>
          <p:cNvSpPr/>
          <p:nvPr/>
        </p:nvSpPr>
        <p:spPr>
          <a:xfrm rot="6685275">
            <a:off x="6656069" y="1064487"/>
            <a:ext cx="214913" cy="203615"/>
          </a:xfrm>
          <a:prstGeom prst="chord">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Chord 87">
            <a:extLst>
              <a:ext uri="{FF2B5EF4-FFF2-40B4-BE49-F238E27FC236}">
                <a16:creationId xmlns:a16="http://schemas.microsoft.com/office/drawing/2014/main" id="{96070CAE-122C-F644-896A-56309D8F529C}"/>
              </a:ext>
            </a:extLst>
          </p:cNvPr>
          <p:cNvSpPr/>
          <p:nvPr/>
        </p:nvSpPr>
        <p:spPr>
          <a:xfrm rot="12016557">
            <a:off x="10971622" y="2527953"/>
            <a:ext cx="145485" cy="134402"/>
          </a:xfrm>
          <a:prstGeom prst="chord">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Chord 88">
            <a:extLst>
              <a:ext uri="{FF2B5EF4-FFF2-40B4-BE49-F238E27FC236}">
                <a16:creationId xmlns:a16="http://schemas.microsoft.com/office/drawing/2014/main" id="{47BC85DE-2526-464E-9D98-14E37569C391}"/>
              </a:ext>
            </a:extLst>
          </p:cNvPr>
          <p:cNvSpPr/>
          <p:nvPr/>
        </p:nvSpPr>
        <p:spPr>
          <a:xfrm rot="12160069">
            <a:off x="10863566" y="3538023"/>
            <a:ext cx="300061" cy="275501"/>
          </a:xfrm>
          <a:prstGeom prst="chord">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Chord 89">
            <a:extLst>
              <a:ext uri="{FF2B5EF4-FFF2-40B4-BE49-F238E27FC236}">
                <a16:creationId xmlns:a16="http://schemas.microsoft.com/office/drawing/2014/main" id="{77076424-BE82-D048-9DD3-E7122EEEB110}"/>
              </a:ext>
            </a:extLst>
          </p:cNvPr>
          <p:cNvSpPr/>
          <p:nvPr/>
        </p:nvSpPr>
        <p:spPr>
          <a:xfrm rot="12080147">
            <a:off x="10876246" y="5130638"/>
            <a:ext cx="214913" cy="203615"/>
          </a:xfrm>
          <a:prstGeom prst="chord">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Chord 90">
            <a:extLst>
              <a:ext uri="{FF2B5EF4-FFF2-40B4-BE49-F238E27FC236}">
                <a16:creationId xmlns:a16="http://schemas.microsoft.com/office/drawing/2014/main" id="{1947F61B-314B-BB44-9484-F8ADC35FE1B0}"/>
              </a:ext>
            </a:extLst>
          </p:cNvPr>
          <p:cNvSpPr/>
          <p:nvPr/>
        </p:nvSpPr>
        <p:spPr>
          <a:xfrm rot="428565">
            <a:off x="5396013" y="2445883"/>
            <a:ext cx="214913" cy="203615"/>
          </a:xfrm>
          <a:prstGeom prst="chord">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Chord 91">
            <a:extLst>
              <a:ext uri="{FF2B5EF4-FFF2-40B4-BE49-F238E27FC236}">
                <a16:creationId xmlns:a16="http://schemas.microsoft.com/office/drawing/2014/main" id="{638E08C7-694B-E644-8BA3-228F4EF5A5D5}"/>
              </a:ext>
            </a:extLst>
          </p:cNvPr>
          <p:cNvSpPr/>
          <p:nvPr/>
        </p:nvSpPr>
        <p:spPr>
          <a:xfrm rot="20339137">
            <a:off x="6734596" y="4716785"/>
            <a:ext cx="214913" cy="203615"/>
          </a:xfrm>
          <a:prstGeom prst="chord">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Chord 96">
            <a:extLst>
              <a:ext uri="{FF2B5EF4-FFF2-40B4-BE49-F238E27FC236}">
                <a16:creationId xmlns:a16="http://schemas.microsoft.com/office/drawing/2014/main" id="{FE76D3DD-CA02-5046-B249-9EB208CFFB2B}"/>
              </a:ext>
            </a:extLst>
          </p:cNvPr>
          <p:cNvSpPr/>
          <p:nvPr/>
        </p:nvSpPr>
        <p:spPr>
          <a:xfrm rot="18550831">
            <a:off x="9175519" y="6259873"/>
            <a:ext cx="214913" cy="203615"/>
          </a:xfrm>
          <a:prstGeom prst="chord">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Chord 97">
            <a:extLst>
              <a:ext uri="{FF2B5EF4-FFF2-40B4-BE49-F238E27FC236}">
                <a16:creationId xmlns:a16="http://schemas.microsoft.com/office/drawing/2014/main" id="{50810475-BFB5-2847-BE58-BD44924523F1}"/>
              </a:ext>
            </a:extLst>
          </p:cNvPr>
          <p:cNvSpPr/>
          <p:nvPr/>
        </p:nvSpPr>
        <p:spPr>
          <a:xfrm rot="6676442">
            <a:off x="9276277" y="1061787"/>
            <a:ext cx="143833" cy="120580"/>
          </a:xfrm>
          <a:prstGeom prst="chord">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TextBox 98">
            <a:extLst>
              <a:ext uri="{FF2B5EF4-FFF2-40B4-BE49-F238E27FC236}">
                <a16:creationId xmlns:a16="http://schemas.microsoft.com/office/drawing/2014/main" id="{EF395CA9-D219-1845-823E-1007CAF6EFC8}"/>
              </a:ext>
            </a:extLst>
          </p:cNvPr>
          <p:cNvSpPr txBox="1"/>
          <p:nvPr/>
        </p:nvSpPr>
        <p:spPr>
          <a:xfrm rot="5400000">
            <a:off x="9640937" y="3857878"/>
            <a:ext cx="3193054" cy="276999"/>
          </a:xfrm>
          <a:prstGeom prst="rect">
            <a:avLst/>
          </a:prstGeom>
          <a:noFill/>
        </p:spPr>
        <p:txBody>
          <a:bodyPr wrap="none" rtlCol="0">
            <a:spAutoFit/>
          </a:bodyPr>
          <a:lstStyle/>
          <a:p>
            <a:r>
              <a:rPr lang="en-US" sz="1200" dirty="0"/>
              <a:t>Strapping tensioners stop the walls from bulging</a:t>
            </a:r>
          </a:p>
        </p:txBody>
      </p:sp>
      <p:sp>
        <p:nvSpPr>
          <p:cNvPr id="100" name="Rounded Rectangle 99">
            <a:extLst>
              <a:ext uri="{FF2B5EF4-FFF2-40B4-BE49-F238E27FC236}">
                <a16:creationId xmlns:a16="http://schemas.microsoft.com/office/drawing/2014/main" id="{142C44A0-4B81-6A40-9F6A-86FA02C5C2C7}"/>
              </a:ext>
            </a:extLst>
          </p:cNvPr>
          <p:cNvSpPr/>
          <p:nvPr/>
        </p:nvSpPr>
        <p:spPr>
          <a:xfrm rot="2111111">
            <a:off x="7820733" y="5830995"/>
            <a:ext cx="365760" cy="86745"/>
          </a:xfrm>
          <a:prstGeom prst="round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ounded Rectangle 100">
            <a:extLst>
              <a:ext uri="{FF2B5EF4-FFF2-40B4-BE49-F238E27FC236}">
                <a16:creationId xmlns:a16="http://schemas.microsoft.com/office/drawing/2014/main" id="{AC0F3387-7F10-654E-AD90-538BEA6A5A29}"/>
              </a:ext>
            </a:extLst>
          </p:cNvPr>
          <p:cNvSpPr/>
          <p:nvPr/>
        </p:nvSpPr>
        <p:spPr>
          <a:xfrm rot="3742998">
            <a:off x="5805413" y="3751218"/>
            <a:ext cx="365760" cy="86745"/>
          </a:xfrm>
          <a:prstGeom prst="round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TextBox 101">
            <a:extLst>
              <a:ext uri="{FF2B5EF4-FFF2-40B4-BE49-F238E27FC236}">
                <a16:creationId xmlns:a16="http://schemas.microsoft.com/office/drawing/2014/main" id="{3CBC5E45-F955-FF41-A3CE-FE83245355C1}"/>
              </a:ext>
            </a:extLst>
          </p:cNvPr>
          <p:cNvSpPr txBox="1"/>
          <p:nvPr/>
        </p:nvSpPr>
        <p:spPr>
          <a:xfrm>
            <a:off x="5353965" y="3653575"/>
            <a:ext cx="609462" cy="646331"/>
          </a:xfrm>
          <a:prstGeom prst="rect">
            <a:avLst/>
          </a:prstGeom>
          <a:noFill/>
        </p:spPr>
        <p:txBody>
          <a:bodyPr wrap="none" rtlCol="0">
            <a:spAutoFit/>
          </a:bodyPr>
          <a:lstStyle/>
          <a:p>
            <a:pPr algn="ctr"/>
            <a:r>
              <a:rPr lang="en-US" sz="1200" dirty="0"/>
              <a:t>Upper </a:t>
            </a:r>
          </a:p>
          <a:p>
            <a:pPr algn="ctr"/>
            <a:r>
              <a:rPr lang="en-US" sz="1200" dirty="0"/>
              <a:t>Level</a:t>
            </a:r>
          </a:p>
          <a:p>
            <a:pPr algn="ctr"/>
            <a:r>
              <a:rPr lang="en-US" sz="1200" dirty="0"/>
              <a:t>door</a:t>
            </a:r>
          </a:p>
        </p:txBody>
      </p:sp>
      <p:sp>
        <p:nvSpPr>
          <p:cNvPr id="103" name="TextBox 102">
            <a:extLst>
              <a:ext uri="{FF2B5EF4-FFF2-40B4-BE49-F238E27FC236}">
                <a16:creationId xmlns:a16="http://schemas.microsoft.com/office/drawing/2014/main" id="{258BB2BD-781B-F446-B289-DF5718AEB33E}"/>
              </a:ext>
            </a:extLst>
          </p:cNvPr>
          <p:cNvSpPr txBox="1"/>
          <p:nvPr/>
        </p:nvSpPr>
        <p:spPr>
          <a:xfrm>
            <a:off x="7532571" y="5901828"/>
            <a:ext cx="574196" cy="646331"/>
          </a:xfrm>
          <a:prstGeom prst="rect">
            <a:avLst/>
          </a:prstGeom>
          <a:noFill/>
        </p:spPr>
        <p:txBody>
          <a:bodyPr wrap="none" rtlCol="0">
            <a:spAutoFit/>
          </a:bodyPr>
          <a:lstStyle/>
          <a:p>
            <a:pPr algn="ctr"/>
            <a:r>
              <a:rPr lang="en-US" sz="1200" dirty="0"/>
              <a:t>Upper</a:t>
            </a:r>
          </a:p>
          <a:p>
            <a:pPr algn="ctr"/>
            <a:r>
              <a:rPr lang="en-US" sz="1200" dirty="0"/>
              <a:t>Level</a:t>
            </a:r>
          </a:p>
          <a:p>
            <a:pPr algn="ctr"/>
            <a:r>
              <a:rPr lang="en-US" sz="1200" dirty="0"/>
              <a:t>door</a:t>
            </a:r>
          </a:p>
        </p:txBody>
      </p:sp>
      <p:sp>
        <p:nvSpPr>
          <p:cNvPr id="110" name="Right Triangle 109">
            <a:extLst>
              <a:ext uri="{FF2B5EF4-FFF2-40B4-BE49-F238E27FC236}">
                <a16:creationId xmlns:a16="http://schemas.microsoft.com/office/drawing/2014/main" id="{C030E941-E663-F14B-98F9-60652CD4DF84}"/>
              </a:ext>
            </a:extLst>
          </p:cNvPr>
          <p:cNvSpPr/>
          <p:nvPr/>
        </p:nvSpPr>
        <p:spPr>
          <a:xfrm>
            <a:off x="278484" y="6154113"/>
            <a:ext cx="5655060" cy="582254"/>
          </a:xfrm>
          <a:prstGeom prst="rtTriangl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Freeform 110">
            <a:extLst>
              <a:ext uri="{FF2B5EF4-FFF2-40B4-BE49-F238E27FC236}">
                <a16:creationId xmlns:a16="http://schemas.microsoft.com/office/drawing/2014/main" id="{EF4E800D-B0BF-E24E-A134-803C4B7C98AE}"/>
              </a:ext>
            </a:extLst>
          </p:cNvPr>
          <p:cNvSpPr/>
          <p:nvPr/>
        </p:nvSpPr>
        <p:spPr>
          <a:xfrm>
            <a:off x="470300" y="5818370"/>
            <a:ext cx="5434148" cy="931817"/>
          </a:xfrm>
          <a:custGeom>
            <a:avLst/>
            <a:gdLst>
              <a:gd name="connsiteX0" fmla="*/ 8708 w 5434148"/>
              <a:gd name="connsiteY0" fmla="*/ 348343 h 931817"/>
              <a:gd name="connsiteX1" fmla="*/ 0 w 5434148"/>
              <a:gd name="connsiteY1" fmla="*/ 8708 h 931817"/>
              <a:gd name="connsiteX2" fmla="*/ 5425440 w 5434148"/>
              <a:gd name="connsiteY2" fmla="*/ 0 h 931817"/>
              <a:gd name="connsiteX3" fmla="*/ 5434148 w 5434148"/>
              <a:gd name="connsiteY3" fmla="*/ 931817 h 931817"/>
              <a:gd name="connsiteX4" fmla="*/ 8708 w 5434148"/>
              <a:gd name="connsiteY4" fmla="*/ 348343 h 9318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34148" h="931817">
                <a:moveTo>
                  <a:pt x="8708" y="348343"/>
                </a:moveTo>
                <a:lnTo>
                  <a:pt x="0" y="8708"/>
                </a:lnTo>
                <a:lnTo>
                  <a:pt x="5425440" y="0"/>
                </a:lnTo>
                <a:cubicBezTo>
                  <a:pt x="5428343" y="310606"/>
                  <a:pt x="5431245" y="621211"/>
                  <a:pt x="5434148" y="931817"/>
                </a:cubicBezTo>
                <a:lnTo>
                  <a:pt x="8708" y="348343"/>
                </a:lnTo>
                <a:close/>
              </a:path>
            </a:pathLst>
          </a:cu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a:extLst>
              <a:ext uri="{FF2B5EF4-FFF2-40B4-BE49-F238E27FC236}">
                <a16:creationId xmlns:a16="http://schemas.microsoft.com/office/drawing/2014/main" id="{86744B54-E3C8-1445-ABB8-600630F9E2FB}"/>
              </a:ext>
            </a:extLst>
          </p:cNvPr>
          <p:cNvSpPr/>
          <p:nvPr/>
        </p:nvSpPr>
        <p:spPr>
          <a:xfrm>
            <a:off x="531223" y="5756431"/>
            <a:ext cx="5302369" cy="68601"/>
          </a:xfrm>
          <a:prstGeom prst="rect">
            <a:avLst/>
          </a:prstGeom>
          <a:solidFill>
            <a:schemeClr val="bg1">
              <a:lumMod val="75000"/>
            </a:schemeClr>
          </a:solid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TextBox 114">
            <a:extLst>
              <a:ext uri="{FF2B5EF4-FFF2-40B4-BE49-F238E27FC236}">
                <a16:creationId xmlns:a16="http://schemas.microsoft.com/office/drawing/2014/main" id="{20804D45-F841-394F-A9E3-AF1CBB3965B0}"/>
              </a:ext>
            </a:extLst>
          </p:cNvPr>
          <p:cNvSpPr txBox="1"/>
          <p:nvPr/>
        </p:nvSpPr>
        <p:spPr>
          <a:xfrm>
            <a:off x="1173369" y="5353431"/>
            <a:ext cx="3993273" cy="461665"/>
          </a:xfrm>
          <a:prstGeom prst="rect">
            <a:avLst/>
          </a:prstGeom>
          <a:noFill/>
        </p:spPr>
        <p:txBody>
          <a:bodyPr wrap="none" rtlCol="0">
            <a:spAutoFit/>
          </a:bodyPr>
          <a:lstStyle/>
          <a:p>
            <a:pPr algn="ctr"/>
            <a:r>
              <a:rPr lang="en-US" sz="1200" dirty="0"/>
              <a:t>Removable foam polystyrene sections separating the frigid</a:t>
            </a:r>
          </a:p>
          <a:p>
            <a:pPr algn="ctr"/>
            <a:r>
              <a:rPr lang="en-US" sz="1200" dirty="0"/>
              <a:t>experiments from the warmer human workspace above them</a:t>
            </a:r>
          </a:p>
        </p:txBody>
      </p:sp>
      <p:sp>
        <p:nvSpPr>
          <p:cNvPr id="116" name="Freeform 115">
            <a:extLst>
              <a:ext uri="{FF2B5EF4-FFF2-40B4-BE49-F238E27FC236}">
                <a16:creationId xmlns:a16="http://schemas.microsoft.com/office/drawing/2014/main" id="{41482E70-11C6-024F-A2F6-369CDBB85D20}"/>
              </a:ext>
            </a:extLst>
          </p:cNvPr>
          <p:cNvSpPr/>
          <p:nvPr/>
        </p:nvSpPr>
        <p:spPr>
          <a:xfrm>
            <a:off x="444808" y="6139821"/>
            <a:ext cx="5347062" cy="592183"/>
          </a:xfrm>
          <a:custGeom>
            <a:avLst/>
            <a:gdLst>
              <a:gd name="connsiteX0" fmla="*/ 0 w 5347062"/>
              <a:gd name="connsiteY0" fmla="*/ 0 h 592183"/>
              <a:gd name="connsiteX1" fmla="*/ 5338354 w 5347062"/>
              <a:gd name="connsiteY1" fmla="*/ 8709 h 592183"/>
              <a:gd name="connsiteX2" fmla="*/ 5347062 w 5347062"/>
              <a:gd name="connsiteY2" fmla="*/ 592183 h 592183"/>
              <a:gd name="connsiteX3" fmla="*/ 0 w 5347062"/>
              <a:gd name="connsiteY3" fmla="*/ 0 h 592183"/>
            </a:gdLst>
            <a:ahLst/>
            <a:cxnLst>
              <a:cxn ang="0">
                <a:pos x="connsiteX0" y="connsiteY0"/>
              </a:cxn>
              <a:cxn ang="0">
                <a:pos x="connsiteX1" y="connsiteY1"/>
              </a:cxn>
              <a:cxn ang="0">
                <a:pos x="connsiteX2" y="connsiteY2"/>
              </a:cxn>
              <a:cxn ang="0">
                <a:pos x="connsiteX3" y="connsiteY3"/>
              </a:cxn>
            </a:cxnLst>
            <a:rect l="l" t="t" r="r" b="b"/>
            <a:pathLst>
              <a:path w="5347062" h="592183">
                <a:moveTo>
                  <a:pt x="0" y="0"/>
                </a:moveTo>
                <a:lnTo>
                  <a:pt x="5338354" y="8709"/>
                </a:lnTo>
                <a:lnTo>
                  <a:pt x="5347062" y="592183"/>
                </a:lnTo>
                <a:lnTo>
                  <a:pt x="0" y="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Freeform 117">
            <a:extLst>
              <a:ext uri="{FF2B5EF4-FFF2-40B4-BE49-F238E27FC236}">
                <a16:creationId xmlns:a16="http://schemas.microsoft.com/office/drawing/2014/main" id="{F1103752-1638-844B-8825-09E70301CFA3}"/>
              </a:ext>
            </a:extLst>
          </p:cNvPr>
          <p:cNvSpPr/>
          <p:nvPr/>
        </p:nvSpPr>
        <p:spPr>
          <a:xfrm>
            <a:off x="2290674" y="6080288"/>
            <a:ext cx="3492137" cy="496388"/>
          </a:xfrm>
          <a:custGeom>
            <a:avLst/>
            <a:gdLst>
              <a:gd name="connsiteX0" fmla="*/ 0 w 3492137"/>
              <a:gd name="connsiteY0" fmla="*/ 69668 h 496388"/>
              <a:gd name="connsiteX1" fmla="*/ 3474720 w 3492137"/>
              <a:gd name="connsiteY1" fmla="*/ 0 h 496388"/>
              <a:gd name="connsiteX2" fmla="*/ 3492137 w 3492137"/>
              <a:gd name="connsiteY2" fmla="*/ 496388 h 496388"/>
              <a:gd name="connsiteX3" fmla="*/ 0 w 3492137"/>
              <a:gd name="connsiteY3" fmla="*/ 69668 h 496388"/>
            </a:gdLst>
            <a:ahLst/>
            <a:cxnLst>
              <a:cxn ang="0">
                <a:pos x="connsiteX0" y="connsiteY0"/>
              </a:cxn>
              <a:cxn ang="0">
                <a:pos x="connsiteX1" y="connsiteY1"/>
              </a:cxn>
              <a:cxn ang="0">
                <a:pos x="connsiteX2" y="connsiteY2"/>
              </a:cxn>
              <a:cxn ang="0">
                <a:pos x="connsiteX3" y="connsiteY3"/>
              </a:cxn>
            </a:cxnLst>
            <a:rect l="l" t="t" r="r" b="b"/>
            <a:pathLst>
              <a:path w="3492137" h="496388">
                <a:moveTo>
                  <a:pt x="0" y="69668"/>
                </a:moveTo>
                <a:lnTo>
                  <a:pt x="3474720" y="0"/>
                </a:lnTo>
                <a:lnTo>
                  <a:pt x="3492137" y="496388"/>
                </a:lnTo>
                <a:lnTo>
                  <a:pt x="0" y="69668"/>
                </a:lnTo>
                <a:close/>
              </a:path>
            </a:pathLst>
          </a:cu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TextBox 118">
            <a:extLst>
              <a:ext uri="{FF2B5EF4-FFF2-40B4-BE49-F238E27FC236}">
                <a16:creationId xmlns:a16="http://schemas.microsoft.com/office/drawing/2014/main" id="{8184D459-8843-984B-ABA7-5C54445D7A56}"/>
              </a:ext>
            </a:extLst>
          </p:cNvPr>
          <p:cNvSpPr txBox="1"/>
          <p:nvPr/>
        </p:nvSpPr>
        <p:spPr>
          <a:xfrm>
            <a:off x="4325803" y="6119769"/>
            <a:ext cx="1257075" cy="276999"/>
          </a:xfrm>
          <a:prstGeom prst="rect">
            <a:avLst/>
          </a:prstGeom>
          <a:noFill/>
        </p:spPr>
        <p:txBody>
          <a:bodyPr wrap="none" rtlCol="0">
            <a:spAutoFit/>
          </a:bodyPr>
          <a:lstStyle/>
          <a:p>
            <a:r>
              <a:rPr lang="en-US" sz="1200" dirty="0"/>
              <a:t>Sloping ice shield</a:t>
            </a:r>
          </a:p>
        </p:txBody>
      </p:sp>
      <p:sp>
        <p:nvSpPr>
          <p:cNvPr id="120" name="TextBox 119">
            <a:extLst>
              <a:ext uri="{FF2B5EF4-FFF2-40B4-BE49-F238E27FC236}">
                <a16:creationId xmlns:a16="http://schemas.microsoft.com/office/drawing/2014/main" id="{09D2E94A-521D-1543-A0E1-221F6311372D}"/>
              </a:ext>
            </a:extLst>
          </p:cNvPr>
          <p:cNvSpPr txBox="1"/>
          <p:nvPr/>
        </p:nvSpPr>
        <p:spPr>
          <a:xfrm rot="462703">
            <a:off x="1834733" y="6180532"/>
            <a:ext cx="1866217" cy="246221"/>
          </a:xfrm>
          <a:prstGeom prst="rect">
            <a:avLst/>
          </a:prstGeom>
          <a:noFill/>
        </p:spPr>
        <p:txBody>
          <a:bodyPr wrap="none" rtlCol="0">
            <a:spAutoFit/>
          </a:bodyPr>
          <a:lstStyle/>
          <a:p>
            <a:r>
              <a:rPr lang="en-US" sz="1000" b="1" dirty="0"/>
              <a:t>Frigid seawater becomes saltier</a:t>
            </a:r>
          </a:p>
        </p:txBody>
      </p:sp>
      <p:sp>
        <p:nvSpPr>
          <p:cNvPr id="121" name="TextBox 120">
            <a:extLst>
              <a:ext uri="{FF2B5EF4-FFF2-40B4-BE49-F238E27FC236}">
                <a16:creationId xmlns:a16="http://schemas.microsoft.com/office/drawing/2014/main" id="{60BF6CCF-CC38-C445-9A9E-0538D9EF278F}"/>
              </a:ext>
            </a:extLst>
          </p:cNvPr>
          <p:cNvSpPr txBox="1"/>
          <p:nvPr/>
        </p:nvSpPr>
        <p:spPr>
          <a:xfrm>
            <a:off x="2510396" y="5028497"/>
            <a:ext cx="1344022" cy="276999"/>
          </a:xfrm>
          <a:prstGeom prst="rect">
            <a:avLst/>
          </a:prstGeom>
          <a:noFill/>
        </p:spPr>
        <p:txBody>
          <a:bodyPr wrap="none" rtlCol="0">
            <a:spAutoFit/>
          </a:bodyPr>
          <a:lstStyle/>
          <a:p>
            <a:r>
              <a:rPr lang="en-US" sz="1200" dirty="0"/>
              <a:t>Human workspace</a:t>
            </a:r>
          </a:p>
        </p:txBody>
      </p:sp>
      <p:sp>
        <p:nvSpPr>
          <p:cNvPr id="122" name="Left Arrow 121">
            <a:extLst>
              <a:ext uri="{FF2B5EF4-FFF2-40B4-BE49-F238E27FC236}">
                <a16:creationId xmlns:a16="http://schemas.microsoft.com/office/drawing/2014/main" id="{44F4CC65-025C-7A41-B8B7-C653EFA60A2E}"/>
              </a:ext>
            </a:extLst>
          </p:cNvPr>
          <p:cNvSpPr/>
          <p:nvPr/>
        </p:nvSpPr>
        <p:spPr>
          <a:xfrm>
            <a:off x="780554" y="5855340"/>
            <a:ext cx="5606244" cy="81769"/>
          </a:xfrm>
          <a:prstGeom prst="left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Left Arrow 122">
            <a:extLst>
              <a:ext uri="{FF2B5EF4-FFF2-40B4-BE49-F238E27FC236}">
                <a16:creationId xmlns:a16="http://schemas.microsoft.com/office/drawing/2014/main" id="{5ABA1207-C991-304D-8E02-FED2E9CB0774}"/>
              </a:ext>
            </a:extLst>
          </p:cNvPr>
          <p:cNvSpPr/>
          <p:nvPr/>
        </p:nvSpPr>
        <p:spPr>
          <a:xfrm rot="10800000">
            <a:off x="2586446" y="5937821"/>
            <a:ext cx="3691136" cy="89539"/>
          </a:xfrm>
          <a:prstGeom prst="leftArrow">
            <a:avLst/>
          </a:prstGeom>
          <a:solidFill>
            <a:srgbClr val="63A4C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TextBox 123">
            <a:extLst>
              <a:ext uri="{FF2B5EF4-FFF2-40B4-BE49-F238E27FC236}">
                <a16:creationId xmlns:a16="http://schemas.microsoft.com/office/drawing/2014/main" id="{700154EF-9F2F-4A47-A2A2-1F473C3C7F66}"/>
              </a:ext>
            </a:extLst>
          </p:cNvPr>
          <p:cNvSpPr txBox="1"/>
          <p:nvPr/>
        </p:nvSpPr>
        <p:spPr>
          <a:xfrm>
            <a:off x="6223495" y="5711484"/>
            <a:ext cx="1146339" cy="461665"/>
          </a:xfrm>
          <a:prstGeom prst="rect">
            <a:avLst/>
          </a:prstGeom>
          <a:noFill/>
        </p:spPr>
        <p:txBody>
          <a:bodyPr wrap="none" rtlCol="0">
            <a:spAutoFit/>
          </a:bodyPr>
          <a:lstStyle/>
          <a:p>
            <a:pPr algn="ctr"/>
            <a:r>
              <a:rPr lang="en-US" sz="1200" dirty="0"/>
              <a:t>Frigid air in,</a:t>
            </a:r>
          </a:p>
          <a:p>
            <a:pPr algn="ctr"/>
            <a:r>
              <a:rPr lang="en-US" sz="1200" dirty="0"/>
              <a:t>warmed air out</a:t>
            </a:r>
          </a:p>
        </p:txBody>
      </p:sp>
      <p:sp>
        <p:nvSpPr>
          <p:cNvPr id="125" name="TextBox 124">
            <a:extLst>
              <a:ext uri="{FF2B5EF4-FFF2-40B4-BE49-F238E27FC236}">
                <a16:creationId xmlns:a16="http://schemas.microsoft.com/office/drawing/2014/main" id="{E4CDF92A-42CB-B644-A0FC-93D3038F95D4}"/>
              </a:ext>
            </a:extLst>
          </p:cNvPr>
          <p:cNvSpPr txBox="1"/>
          <p:nvPr/>
        </p:nvSpPr>
        <p:spPr>
          <a:xfrm>
            <a:off x="1965287" y="4071774"/>
            <a:ext cx="2541080" cy="369332"/>
          </a:xfrm>
          <a:prstGeom prst="rect">
            <a:avLst/>
          </a:prstGeom>
          <a:noFill/>
        </p:spPr>
        <p:txBody>
          <a:bodyPr wrap="none" rtlCol="0">
            <a:spAutoFit/>
          </a:bodyPr>
          <a:lstStyle/>
          <a:p>
            <a:r>
              <a:rPr lang="en-US" b="1" dirty="0"/>
              <a:t>Laboratory Cross-section</a:t>
            </a:r>
          </a:p>
        </p:txBody>
      </p:sp>
      <p:sp>
        <p:nvSpPr>
          <p:cNvPr id="126" name="Rectangle 125">
            <a:extLst>
              <a:ext uri="{FF2B5EF4-FFF2-40B4-BE49-F238E27FC236}">
                <a16:creationId xmlns:a16="http://schemas.microsoft.com/office/drawing/2014/main" id="{FE11E385-230E-3147-991F-1F50B36B8507}"/>
              </a:ext>
            </a:extLst>
          </p:cNvPr>
          <p:cNvSpPr/>
          <p:nvPr/>
        </p:nvSpPr>
        <p:spPr>
          <a:xfrm>
            <a:off x="288080" y="4542442"/>
            <a:ext cx="5743857" cy="83614"/>
          </a:xfrm>
          <a:prstGeom prst="rect">
            <a:avLst/>
          </a:prstGeom>
          <a:solidFill>
            <a:schemeClr val="accent6">
              <a:lumMod val="20000"/>
              <a:lumOff val="80000"/>
            </a:schemeClr>
          </a:solid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TextBox 126">
            <a:extLst>
              <a:ext uri="{FF2B5EF4-FFF2-40B4-BE49-F238E27FC236}">
                <a16:creationId xmlns:a16="http://schemas.microsoft.com/office/drawing/2014/main" id="{E40C26BE-61D1-0C4F-8D20-428562FA9008}"/>
              </a:ext>
            </a:extLst>
          </p:cNvPr>
          <p:cNvSpPr txBox="1"/>
          <p:nvPr/>
        </p:nvSpPr>
        <p:spPr>
          <a:xfrm>
            <a:off x="1941583" y="4449814"/>
            <a:ext cx="2879827" cy="276999"/>
          </a:xfrm>
          <a:prstGeom prst="rect">
            <a:avLst/>
          </a:prstGeom>
          <a:noFill/>
        </p:spPr>
        <p:txBody>
          <a:bodyPr wrap="none" rtlCol="0">
            <a:spAutoFit/>
          </a:bodyPr>
          <a:lstStyle/>
          <a:p>
            <a:r>
              <a:rPr lang="en-US" sz="1200" dirty="0"/>
              <a:t>Slightly sloping foam polystyrene (FPS) roof</a:t>
            </a:r>
          </a:p>
        </p:txBody>
      </p:sp>
      <p:sp>
        <p:nvSpPr>
          <p:cNvPr id="128" name="Rectangle 127">
            <a:extLst>
              <a:ext uri="{FF2B5EF4-FFF2-40B4-BE49-F238E27FC236}">
                <a16:creationId xmlns:a16="http://schemas.microsoft.com/office/drawing/2014/main" id="{F132387B-A36C-7D44-86E1-9BDBD5E167CD}"/>
              </a:ext>
            </a:extLst>
          </p:cNvPr>
          <p:cNvSpPr/>
          <p:nvPr/>
        </p:nvSpPr>
        <p:spPr>
          <a:xfrm>
            <a:off x="4729820" y="5761484"/>
            <a:ext cx="731948" cy="68955"/>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128">
            <a:extLst>
              <a:ext uri="{FF2B5EF4-FFF2-40B4-BE49-F238E27FC236}">
                <a16:creationId xmlns:a16="http://schemas.microsoft.com/office/drawing/2014/main" id="{DA398398-ED01-744C-BEB1-A33E7DC4B2D6}"/>
              </a:ext>
            </a:extLst>
          </p:cNvPr>
          <p:cNvSpPr/>
          <p:nvPr/>
        </p:nvSpPr>
        <p:spPr>
          <a:xfrm>
            <a:off x="3169920" y="5758712"/>
            <a:ext cx="375974" cy="63385"/>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129">
            <a:extLst>
              <a:ext uri="{FF2B5EF4-FFF2-40B4-BE49-F238E27FC236}">
                <a16:creationId xmlns:a16="http://schemas.microsoft.com/office/drawing/2014/main" id="{D9D0815A-A94F-584E-93E4-085A57C66360}"/>
              </a:ext>
            </a:extLst>
          </p:cNvPr>
          <p:cNvSpPr/>
          <p:nvPr/>
        </p:nvSpPr>
        <p:spPr>
          <a:xfrm>
            <a:off x="1483956" y="5760358"/>
            <a:ext cx="362262" cy="89098"/>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TextBox 130">
            <a:extLst>
              <a:ext uri="{FF2B5EF4-FFF2-40B4-BE49-F238E27FC236}">
                <a16:creationId xmlns:a16="http://schemas.microsoft.com/office/drawing/2014/main" id="{1565FAE0-6700-2440-B8D4-97F77CD7D1B1}"/>
              </a:ext>
            </a:extLst>
          </p:cNvPr>
          <p:cNvSpPr txBox="1"/>
          <p:nvPr/>
        </p:nvSpPr>
        <p:spPr>
          <a:xfrm>
            <a:off x="6765536" y="520493"/>
            <a:ext cx="2225353" cy="369332"/>
          </a:xfrm>
          <a:prstGeom prst="rect">
            <a:avLst/>
          </a:prstGeom>
          <a:noFill/>
        </p:spPr>
        <p:txBody>
          <a:bodyPr wrap="none" rtlCol="0">
            <a:spAutoFit/>
          </a:bodyPr>
          <a:lstStyle/>
          <a:p>
            <a:r>
              <a:rPr lang="en-US" b="1" dirty="0"/>
              <a:t>Laboratory Plan View</a:t>
            </a:r>
          </a:p>
        </p:txBody>
      </p:sp>
      <p:sp>
        <p:nvSpPr>
          <p:cNvPr id="132" name="TextBox 131">
            <a:extLst>
              <a:ext uri="{FF2B5EF4-FFF2-40B4-BE49-F238E27FC236}">
                <a16:creationId xmlns:a16="http://schemas.microsoft.com/office/drawing/2014/main" id="{AFDAA867-4690-1A45-AC48-33839F6A2DAD}"/>
              </a:ext>
            </a:extLst>
          </p:cNvPr>
          <p:cNvSpPr txBox="1"/>
          <p:nvPr/>
        </p:nvSpPr>
        <p:spPr>
          <a:xfrm>
            <a:off x="5060046" y="971156"/>
            <a:ext cx="3045834" cy="276999"/>
          </a:xfrm>
          <a:prstGeom prst="rect">
            <a:avLst/>
          </a:prstGeom>
          <a:noFill/>
        </p:spPr>
        <p:txBody>
          <a:bodyPr wrap="none" rtlCol="0">
            <a:spAutoFit/>
          </a:bodyPr>
          <a:lstStyle/>
          <a:p>
            <a:r>
              <a:rPr lang="en-US" sz="1200" dirty="0"/>
              <a:t>Walls are of 2x~10cm thick foam PS sheeting</a:t>
            </a:r>
          </a:p>
        </p:txBody>
      </p:sp>
      <p:sp>
        <p:nvSpPr>
          <p:cNvPr id="133" name="TextBox 132">
            <a:extLst>
              <a:ext uri="{FF2B5EF4-FFF2-40B4-BE49-F238E27FC236}">
                <a16:creationId xmlns:a16="http://schemas.microsoft.com/office/drawing/2014/main" id="{2BB711F8-168B-DA48-AE85-B64C3B54ED7A}"/>
              </a:ext>
            </a:extLst>
          </p:cNvPr>
          <p:cNvSpPr txBox="1"/>
          <p:nvPr/>
        </p:nvSpPr>
        <p:spPr>
          <a:xfrm>
            <a:off x="9408142" y="970206"/>
            <a:ext cx="1813125" cy="276999"/>
          </a:xfrm>
          <a:prstGeom prst="rect">
            <a:avLst/>
          </a:prstGeom>
          <a:noFill/>
        </p:spPr>
        <p:txBody>
          <a:bodyPr wrap="none" rtlCol="0">
            <a:spAutoFit/>
          </a:bodyPr>
          <a:lstStyle/>
          <a:p>
            <a:r>
              <a:rPr lang="en-US" sz="1200" dirty="0"/>
              <a:t>Third FPS skin for strength</a:t>
            </a:r>
          </a:p>
        </p:txBody>
      </p:sp>
      <p:sp>
        <p:nvSpPr>
          <p:cNvPr id="134" name="TextBox 133">
            <a:extLst>
              <a:ext uri="{FF2B5EF4-FFF2-40B4-BE49-F238E27FC236}">
                <a16:creationId xmlns:a16="http://schemas.microsoft.com/office/drawing/2014/main" id="{9874013B-7EFB-7D4C-B386-6925D8D31C4B}"/>
              </a:ext>
            </a:extLst>
          </p:cNvPr>
          <p:cNvSpPr txBox="1"/>
          <p:nvPr/>
        </p:nvSpPr>
        <p:spPr>
          <a:xfrm rot="360914">
            <a:off x="361186" y="6335472"/>
            <a:ext cx="4169731" cy="276999"/>
          </a:xfrm>
          <a:prstGeom prst="rect">
            <a:avLst/>
          </a:prstGeom>
          <a:noFill/>
        </p:spPr>
        <p:txBody>
          <a:bodyPr wrap="none" rtlCol="0">
            <a:spAutoFit/>
          </a:bodyPr>
          <a:lstStyle/>
          <a:p>
            <a:r>
              <a:rPr lang="en-US" sz="1200" dirty="0"/>
              <a:t>Geotextile sandwiching bentonite clay lines each triangular tank</a:t>
            </a:r>
          </a:p>
        </p:txBody>
      </p:sp>
      <p:cxnSp>
        <p:nvCxnSpPr>
          <p:cNvPr id="136" name="Straight Connector 135">
            <a:extLst>
              <a:ext uri="{FF2B5EF4-FFF2-40B4-BE49-F238E27FC236}">
                <a16:creationId xmlns:a16="http://schemas.microsoft.com/office/drawing/2014/main" id="{80E0BEAB-327B-1645-A7C1-F4F061C21169}"/>
              </a:ext>
            </a:extLst>
          </p:cNvPr>
          <p:cNvCxnSpPr>
            <a:cxnSpLocks/>
            <a:stCxn id="110" idx="0"/>
          </p:cNvCxnSpPr>
          <p:nvPr/>
        </p:nvCxnSpPr>
        <p:spPr>
          <a:xfrm>
            <a:off x="278484" y="6154113"/>
            <a:ext cx="5572170" cy="589148"/>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a:extLst>
              <a:ext uri="{FF2B5EF4-FFF2-40B4-BE49-F238E27FC236}">
                <a16:creationId xmlns:a16="http://schemas.microsoft.com/office/drawing/2014/main" id="{A2147CD6-AF83-204C-8FA4-86562A660759}"/>
              </a:ext>
            </a:extLst>
          </p:cNvPr>
          <p:cNvCxnSpPr>
            <a:cxnSpLocks/>
          </p:cNvCxnSpPr>
          <p:nvPr/>
        </p:nvCxnSpPr>
        <p:spPr>
          <a:xfrm>
            <a:off x="5772952" y="5790732"/>
            <a:ext cx="9859" cy="949702"/>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52" name="TextBox 151">
            <a:extLst>
              <a:ext uri="{FF2B5EF4-FFF2-40B4-BE49-F238E27FC236}">
                <a16:creationId xmlns:a16="http://schemas.microsoft.com/office/drawing/2014/main" id="{AA5780E2-6E7B-1A4B-AD2E-CD6EE6FDAEF5}"/>
              </a:ext>
            </a:extLst>
          </p:cNvPr>
          <p:cNvSpPr txBox="1"/>
          <p:nvPr/>
        </p:nvSpPr>
        <p:spPr>
          <a:xfrm rot="16200000">
            <a:off x="-200655" y="5082903"/>
            <a:ext cx="1234505" cy="276999"/>
          </a:xfrm>
          <a:prstGeom prst="rect">
            <a:avLst/>
          </a:prstGeom>
          <a:noFill/>
        </p:spPr>
        <p:txBody>
          <a:bodyPr wrap="none" rtlCol="0">
            <a:spAutoFit/>
          </a:bodyPr>
          <a:lstStyle/>
          <a:p>
            <a:r>
              <a:rPr lang="en-US" sz="1200" dirty="0"/>
              <a:t>~10cm thick wall</a:t>
            </a:r>
          </a:p>
        </p:txBody>
      </p:sp>
      <p:sp>
        <p:nvSpPr>
          <p:cNvPr id="157" name="TextBox 156">
            <a:extLst>
              <a:ext uri="{FF2B5EF4-FFF2-40B4-BE49-F238E27FC236}">
                <a16:creationId xmlns:a16="http://schemas.microsoft.com/office/drawing/2014/main" id="{73E9780C-6C71-994B-B96E-1B512C73FE15}"/>
              </a:ext>
            </a:extLst>
          </p:cNvPr>
          <p:cNvSpPr txBox="1"/>
          <p:nvPr/>
        </p:nvSpPr>
        <p:spPr>
          <a:xfrm>
            <a:off x="240120" y="6505496"/>
            <a:ext cx="2088457" cy="276999"/>
          </a:xfrm>
          <a:prstGeom prst="rect">
            <a:avLst/>
          </a:prstGeom>
          <a:noFill/>
        </p:spPr>
        <p:txBody>
          <a:bodyPr wrap="none" rtlCol="0">
            <a:spAutoFit/>
          </a:bodyPr>
          <a:lstStyle/>
          <a:p>
            <a:r>
              <a:rPr lang="en-US" sz="1200" dirty="0"/>
              <a:t>Sand, clay, gravel or </a:t>
            </a:r>
            <a:r>
              <a:rPr lang="en-US" sz="1200" dirty="0" err="1"/>
              <a:t>roadmetal</a:t>
            </a:r>
            <a:endParaRPr lang="en-US" sz="1200" dirty="0"/>
          </a:p>
        </p:txBody>
      </p:sp>
      <p:sp>
        <p:nvSpPr>
          <p:cNvPr id="159" name="Curved Up Arrow 158">
            <a:extLst>
              <a:ext uri="{FF2B5EF4-FFF2-40B4-BE49-F238E27FC236}">
                <a16:creationId xmlns:a16="http://schemas.microsoft.com/office/drawing/2014/main" id="{54B7F82E-9873-4941-9873-9E538C622D0A}"/>
              </a:ext>
            </a:extLst>
          </p:cNvPr>
          <p:cNvSpPr/>
          <p:nvPr/>
        </p:nvSpPr>
        <p:spPr>
          <a:xfrm rot="13441700">
            <a:off x="5688510" y="5869159"/>
            <a:ext cx="530098" cy="269318"/>
          </a:xfrm>
          <a:prstGeom prst="curvedUpArrow">
            <a:avLst/>
          </a:prstGeom>
          <a:solidFill>
            <a:srgbClr val="9978C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0" name="TextBox 159">
            <a:extLst>
              <a:ext uri="{FF2B5EF4-FFF2-40B4-BE49-F238E27FC236}">
                <a16:creationId xmlns:a16="http://schemas.microsoft.com/office/drawing/2014/main" id="{4FED3BF3-AE2F-8C49-98CF-86D3A4622482}"/>
              </a:ext>
            </a:extLst>
          </p:cNvPr>
          <p:cNvSpPr txBox="1"/>
          <p:nvPr/>
        </p:nvSpPr>
        <p:spPr>
          <a:xfrm>
            <a:off x="5931518" y="6171203"/>
            <a:ext cx="791179" cy="646331"/>
          </a:xfrm>
          <a:prstGeom prst="rect">
            <a:avLst/>
          </a:prstGeom>
          <a:noFill/>
        </p:spPr>
        <p:txBody>
          <a:bodyPr wrap="none" rtlCol="0">
            <a:spAutoFit/>
          </a:bodyPr>
          <a:lstStyle/>
          <a:p>
            <a:pPr algn="ctr"/>
            <a:r>
              <a:rPr lang="en-US" sz="1200" dirty="0"/>
              <a:t>Chilled</a:t>
            </a:r>
          </a:p>
          <a:p>
            <a:pPr algn="ctr"/>
            <a:r>
              <a:rPr lang="en-US" sz="1200" dirty="0"/>
              <a:t>seawater </a:t>
            </a:r>
          </a:p>
          <a:p>
            <a:pPr algn="ctr"/>
            <a:r>
              <a:rPr lang="en-US" sz="1200" dirty="0"/>
              <a:t>inlet</a:t>
            </a:r>
          </a:p>
        </p:txBody>
      </p:sp>
      <p:sp>
        <p:nvSpPr>
          <p:cNvPr id="161" name="TextBox 160">
            <a:extLst>
              <a:ext uri="{FF2B5EF4-FFF2-40B4-BE49-F238E27FC236}">
                <a16:creationId xmlns:a16="http://schemas.microsoft.com/office/drawing/2014/main" id="{8A1D6B1D-7BD7-7641-B0A1-BBDB9BC2A2D8}"/>
              </a:ext>
            </a:extLst>
          </p:cNvPr>
          <p:cNvSpPr txBox="1"/>
          <p:nvPr/>
        </p:nvSpPr>
        <p:spPr>
          <a:xfrm>
            <a:off x="-53094" y="5891683"/>
            <a:ext cx="513282" cy="461665"/>
          </a:xfrm>
          <a:prstGeom prst="rect">
            <a:avLst/>
          </a:prstGeom>
          <a:noFill/>
        </p:spPr>
        <p:txBody>
          <a:bodyPr wrap="none" rtlCol="0">
            <a:spAutoFit/>
          </a:bodyPr>
          <a:lstStyle/>
          <a:p>
            <a:pPr algn="ctr"/>
            <a:r>
              <a:rPr lang="en-US" sz="1200" dirty="0"/>
              <a:t>Brine</a:t>
            </a:r>
          </a:p>
          <a:p>
            <a:pPr algn="ctr"/>
            <a:r>
              <a:rPr lang="en-US" sz="1200" dirty="0"/>
              <a:t>out</a:t>
            </a:r>
          </a:p>
        </p:txBody>
      </p:sp>
      <p:sp>
        <p:nvSpPr>
          <p:cNvPr id="162" name="Left Arrow 161">
            <a:extLst>
              <a:ext uri="{FF2B5EF4-FFF2-40B4-BE49-F238E27FC236}">
                <a16:creationId xmlns:a16="http://schemas.microsoft.com/office/drawing/2014/main" id="{EB53039F-F0EC-5543-951F-9440FB2B57FE}"/>
              </a:ext>
            </a:extLst>
          </p:cNvPr>
          <p:cNvSpPr/>
          <p:nvPr/>
        </p:nvSpPr>
        <p:spPr>
          <a:xfrm>
            <a:off x="225731" y="6086793"/>
            <a:ext cx="2648097" cy="67320"/>
          </a:xfrm>
          <a:prstGeom prst="left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5" name="Straight Connector 164">
            <a:extLst>
              <a:ext uri="{FF2B5EF4-FFF2-40B4-BE49-F238E27FC236}">
                <a16:creationId xmlns:a16="http://schemas.microsoft.com/office/drawing/2014/main" id="{0AA36958-8C42-FD42-8811-426C206CE53B}"/>
              </a:ext>
            </a:extLst>
          </p:cNvPr>
          <p:cNvCxnSpPr>
            <a:cxnSpLocks/>
          </p:cNvCxnSpPr>
          <p:nvPr/>
        </p:nvCxnSpPr>
        <p:spPr>
          <a:xfrm flipV="1">
            <a:off x="2863942" y="6079007"/>
            <a:ext cx="2891566" cy="40165"/>
          </a:xfrm>
          <a:prstGeom prst="line">
            <a:avLst/>
          </a:prstGeom>
          <a:ln w="38100">
            <a:solidFill>
              <a:srgbClr val="9978C9"/>
            </a:solidFill>
          </a:ln>
        </p:spPr>
        <p:style>
          <a:lnRef idx="1">
            <a:schemeClr val="accent1"/>
          </a:lnRef>
          <a:fillRef idx="0">
            <a:schemeClr val="accent1"/>
          </a:fillRef>
          <a:effectRef idx="0">
            <a:schemeClr val="accent1"/>
          </a:effectRef>
          <a:fontRef idx="minor">
            <a:schemeClr val="tx1"/>
          </a:fontRef>
        </p:style>
      </p:cxnSp>
      <p:sp>
        <p:nvSpPr>
          <p:cNvPr id="169" name="Oval 168">
            <a:extLst>
              <a:ext uri="{FF2B5EF4-FFF2-40B4-BE49-F238E27FC236}">
                <a16:creationId xmlns:a16="http://schemas.microsoft.com/office/drawing/2014/main" id="{5E943015-3D7F-E345-9C11-7DE4B699B442}"/>
              </a:ext>
            </a:extLst>
          </p:cNvPr>
          <p:cNvSpPr/>
          <p:nvPr/>
        </p:nvSpPr>
        <p:spPr>
          <a:xfrm>
            <a:off x="9638040" y="355169"/>
            <a:ext cx="478703" cy="450635"/>
          </a:xfrm>
          <a:prstGeom prst="ellipse">
            <a:avLst/>
          </a:prstGeom>
          <a:solidFill>
            <a:srgbClr val="9978C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TextBox 169">
            <a:extLst>
              <a:ext uri="{FF2B5EF4-FFF2-40B4-BE49-F238E27FC236}">
                <a16:creationId xmlns:a16="http://schemas.microsoft.com/office/drawing/2014/main" id="{3605EC48-CFB4-6D4E-883B-8A1378523C68}"/>
              </a:ext>
            </a:extLst>
          </p:cNvPr>
          <p:cNvSpPr txBox="1"/>
          <p:nvPr/>
        </p:nvSpPr>
        <p:spPr>
          <a:xfrm>
            <a:off x="9572660" y="374813"/>
            <a:ext cx="609462" cy="461665"/>
          </a:xfrm>
          <a:prstGeom prst="rect">
            <a:avLst/>
          </a:prstGeom>
          <a:noFill/>
        </p:spPr>
        <p:txBody>
          <a:bodyPr wrap="none" rtlCol="0">
            <a:spAutoFit/>
          </a:bodyPr>
          <a:lstStyle/>
          <a:p>
            <a:pPr algn="ctr"/>
            <a:r>
              <a:rPr lang="en-US" sz="1200" dirty="0"/>
              <a:t>Chilled</a:t>
            </a:r>
          </a:p>
          <a:p>
            <a:pPr algn="ctr"/>
            <a:r>
              <a:rPr lang="en-US" sz="1200" dirty="0"/>
              <a:t>Tank</a:t>
            </a:r>
          </a:p>
        </p:txBody>
      </p:sp>
      <p:sp>
        <p:nvSpPr>
          <p:cNvPr id="76" name="TextBox 75">
            <a:extLst>
              <a:ext uri="{FF2B5EF4-FFF2-40B4-BE49-F238E27FC236}">
                <a16:creationId xmlns:a16="http://schemas.microsoft.com/office/drawing/2014/main" id="{98503799-C887-C248-A443-BC8C0E010150}"/>
              </a:ext>
            </a:extLst>
          </p:cNvPr>
          <p:cNvSpPr txBox="1"/>
          <p:nvPr/>
        </p:nvSpPr>
        <p:spPr>
          <a:xfrm rot="2669230">
            <a:off x="8903581" y="2492267"/>
            <a:ext cx="803297" cy="276999"/>
          </a:xfrm>
          <a:prstGeom prst="rect">
            <a:avLst/>
          </a:prstGeom>
          <a:noFill/>
        </p:spPr>
        <p:txBody>
          <a:bodyPr wrap="none" rtlCol="0">
            <a:spAutoFit/>
          </a:bodyPr>
          <a:lstStyle/>
          <a:p>
            <a:r>
              <a:rPr lang="en-US" sz="1200" dirty="0"/>
              <a:t>Walkways</a:t>
            </a:r>
          </a:p>
        </p:txBody>
      </p:sp>
      <p:sp>
        <p:nvSpPr>
          <p:cNvPr id="77" name="TextBox 76">
            <a:extLst>
              <a:ext uri="{FF2B5EF4-FFF2-40B4-BE49-F238E27FC236}">
                <a16:creationId xmlns:a16="http://schemas.microsoft.com/office/drawing/2014/main" id="{B2F843A3-3295-3E49-B58C-09D9ECEE0273}"/>
              </a:ext>
            </a:extLst>
          </p:cNvPr>
          <p:cNvSpPr txBox="1"/>
          <p:nvPr/>
        </p:nvSpPr>
        <p:spPr>
          <a:xfrm rot="2419534">
            <a:off x="8070359" y="3185734"/>
            <a:ext cx="803297" cy="276999"/>
          </a:xfrm>
          <a:prstGeom prst="rect">
            <a:avLst/>
          </a:prstGeom>
          <a:noFill/>
        </p:spPr>
        <p:txBody>
          <a:bodyPr wrap="none" rtlCol="0">
            <a:spAutoFit/>
          </a:bodyPr>
          <a:lstStyle/>
          <a:p>
            <a:r>
              <a:rPr lang="en-US" sz="1200" dirty="0"/>
              <a:t>Walkways</a:t>
            </a:r>
          </a:p>
        </p:txBody>
      </p:sp>
      <p:sp>
        <p:nvSpPr>
          <p:cNvPr id="171" name="Donut 170">
            <a:extLst>
              <a:ext uri="{FF2B5EF4-FFF2-40B4-BE49-F238E27FC236}">
                <a16:creationId xmlns:a16="http://schemas.microsoft.com/office/drawing/2014/main" id="{D57400EB-A2F6-1849-AA3F-6AB929D2F089}"/>
              </a:ext>
            </a:extLst>
          </p:cNvPr>
          <p:cNvSpPr/>
          <p:nvPr/>
        </p:nvSpPr>
        <p:spPr>
          <a:xfrm>
            <a:off x="11668356" y="2762705"/>
            <a:ext cx="305916" cy="300746"/>
          </a:xfrm>
          <a:prstGeom prst="donut">
            <a:avLst>
              <a:gd name="adj" fmla="val 1350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2" name="Curved Right Arrow 171">
            <a:extLst>
              <a:ext uri="{FF2B5EF4-FFF2-40B4-BE49-F238E27FC236}">
                <a16:creationId xmlns:a16="http://schemas.microsoft.com/office/drawing/2014/main" id="{3C4BE1BC-210E-AE4D-86AE-7BE89824D219}"/>
              </a:ext>
            </a:extLst>
          </p:cNvPr>
          <p:cNvSpPr/>
          <p:nvPr/>
        </p:nvSpPr>
        <p:spPr>
          <a:xfrm>
            <a:off x="518880" y="5870221"/>
            <a:ext cx="221596" cy="205869"/>
          </a:xfrm>
          <a:prstGeom prst="curvedRightArrow">
            <a:avLst/>
          </a:prstGeom>
          <a:solidFill>
            <a:srgbClr val="9978C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3" name="Freeform 172">
            <a:extLst>
              <a:ext uri="{FF2B5EF4-FFF2-40B4-BE49-F238E27FC236}">
                <a16:creationId xmlns:a16="http://schemas.microsoft.com/office/drawing/2014/main" id="{B173051D-6F45-804C-BB55-0D9FCF891E99}"/>
              </a:ext>
            </a:extLst>
          </p:cNvPr>
          <p:cNvSpPr/>
          <p:nvPr/>
        </p:nvSpPr>
        <p:spPr>
          <a:xfrm>
            <a:off x="10534118" y="1352206"/>
            <a:ext cx="273220" cy="218974"/>
          </a:xfrm>
          <a:custGeom>
            <a:avLst/>
            <a:gdLst>
              <a:gd name="connsiteX0" fmla="*/ 217714 w 235131"/>
              <a:gd name="connsiteY0" fmla="*/ 0 h 182880"/>
              <a:gd name="connsiteX1" fmla="*/ 0 w 235131"/>
              <a:gd name="connsiteY1" fmla="*/ 0 h 182880"/>
              <a:gd name="connsiteX2" fmla="*/ 235131 w 235131"/>
              <a:gd name="connsiteY2" fmla="*/ 182880 h 182880"/>
              <a:gd name="connsiteX3" fmla="*/ 217714 w 235131"/>
              <a:gd name="connsiteY3" fmla="*/ 0 h 182880"/>
            </a:gdLst>
            <a:ahLst/>
            <a:cxnLst>
              <a:cxn ang="0">
                <a:pos x="connsiteX0" y="connsiteY0"/>
              </a:cxn>
              <a:cxn ang="0">
                <a:pos x="connsiteX1" y="connsiteY1"/>
              </a:cxn>
              <a:cxn ang="0">
                <a:pos x="connsiteX2" y="connsiteY2"/>
              </a:cxn>
              <a:cxn ang="0">
                <a:pos x="connsiteX3" y="connsiteY3"/>
              </a:cxn>
            </a:cxnLst>
            <a:rect l="l" t="t" r="r" b="b"/>
            <a:pathLst>
              <a:path w="235131" h="182880">
                <a:moveTo>
                  <a:pt x="217714" y="0"/>
                </a:moveTo>
                <a:lnTo>
                  <a:pt x="0" y="0"/>
                </a:lnTo>
                <a:lnTo>
                  <a:pt x="235131" y="182880"/>
                </a:lnTo>
                <a:lnTo>
                  <a:pt x="217714" y="0"/>
                </a:lnTo>
                <a:close/>
              </a:path>
            </a:pathLst>
          </a:cu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TextBox 173">
            <a:extLst>
              <a:ext uri="{FF2B5EF4-FFF2-40B4-BE49-F238E27FC236}">
                <a16:creationId xmlns:a16="http://schemas.microsoft.com/office/drawing/2014/main" id="{660E2C8B-CDCC-4E4F-A9C6-1E2F54E935D5}"/>
              </a:ext>
            </a:extLst>
          </p:cNvPr>
          <p:cNvSpPr txBox="1"/>
          <p:nvPr/>
        </p:nvSpPr>
        <p:spPr>
          <a:xfrm>
            <a:off x="2807765" y="5971889"/>
            <a:ext cx="1402948" cy="215444"/>
          </a:xfrm>
          <a:prstGeom prst="rect">
            <a:avLst/>
          </a:prstGeom>
          <a:noFill/>
        </p:spPr>
        <p:txBody>
          <a:bodyPr wrap="none" rtlCol="0">
            <a:spAutoFit/>
          </a:bodyPr>
          <a:lstStyle/>
          <a:p>
            <a:r>
              <a:rPr lang="en-US" sz="800" dirty="0"/>
              <a:t>Brine concentration and flow</a:t>
            </a:r>
          </a:p>
        </p:txBody>
      </p:sp>
      <p:sp>
        <p:nvSpPr>
          <p:cNvPr id="175" name="TextBox 174">
            <a:extLst>
              <a:ext uri="{FF2B5EF4-FFF2-40B4-BE49-F238E27FC236}">
                <a16:creationId xmlns:a16="http://schemas.microsoft.com/office/drawing/2014/main" id="{23991A33-EE51-F94D-9D13-CA9A2E515A80}"/>
              </a:ext>
            </a:extLst>
          </p:cNvPr>
          <p:cNvSpPr txBox="1"/>
          <p:nvPr/>
        </p:nvSpPr>
        <p:spPr>
          <a:xfrm>
            <a:off x="1872690" y="5782169"/>
            <a:ext cx="389850" cy="230832"/>
          </a:xfrm>
          <a:prstGeom prst="rect">
            <a:avLst/>
          </a:prstGeom>
          <a:noFill/>
        </p:spPr>
        <p:txBody>
          <a:bodyPr wrap="none" rtlCol="0">
            <a:spAutoFit/>
          </a:bodyPr>
          <a:lstStyle/>
          <a:p>
            <a:r>
              <a:rPr lang="en-US" sz="900" dirty="0"/>
              <a:t>Pipe</a:t>
            </a:r>
          </a:p>
        </p:txBody>
      </p:sp>
      <p:sp>
        <p:nvSpPr>
          <p:cNvPr id="176" name="Oval 175">
            <a:extLst>
              <a:ext uri="{FF2B5EF4-FFF2-40B4-BE49-F238E27FC236}">
                <a16:creationId xmlns:a16="http://schemas.microsoft.com/office/drawing/2014/main" id="{157F3059-7F2F-444B-A911-99571482E419}"/>
              </a:ext>
            </a:extLst>
          </p:cNvPr>
          <p:cNvSpPr/>
          <p:nvPr/>
        </p:nvSpPr>
        <p:spPr>
          <a:xfrm>
            <a:off x="9191359" y="411960"/>
            <a:ext cx="305677" cy="285718"/>
          </a:xfrm>
          <a:prstGeom prst="ellipse">
            <a:avLst/>
          </a:prstGeom>
          <a:solidFill>
            <a:srgbClr val="63A4C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TextBox 176">
            <a:extLst>
              <a:ext uri="{FF2B5EF4-FFF2-40B4-BE49-F238E27FC236}">
                <a16:creationId xmlns:a16="http://schemas.microsoft.com/office/drawing/2014/main" id="{C18C7739-A918-5F49-91FA-17D50CE02ED9}"/>
              </a:ext>
            </a:extLst>
          </p:cNvPr>
          <p:cNvSpPr txBox="1"/>
          <p:nvPr/>
        </p:nvSpPr>
        <p:spPr>
          <a:xfrm>
            <a:off x="9092903" y="386254"/>
            <a:ext cx="513282" cy="369332"/>
          </a:xfrm>
          <a:prstGeom prst="rect">
            <a:avLst/>
          </a:prstGeom>
          <a:noFill/>
        </p:spPr>
        <p:txBody>
          <a:bodyPr wrap="none" rtlCol="0">
            <a:spAutoFit/>
          </a:bodyPr>
          <a:lstStyle/>
          <a:p>
            <a:pPr algn="ctr"/>
            <a:r>
              <a:rPr lang="en-US" sz="900" b="1" dirty="0"/>
              <a:t>Mixing</a:t>
            </a:r>
          </a:p>
          <a:p>
            <a:pPr algn="ctr"/>
            <a:r>
              <a:rPr lang="en-US" sz="900" b="1" dirty="0"/>
              <a:t>Tank</a:t>
            </a:r>
          </a:p>
        </p:txBody>
      </p:sp>
    </p:spTree>
    <p:extLst>
      <p:ext uri="{BB962C8B-B14F-4D97-AF65-F5344CB8AC3E}">
        <p14:creationId xmlns:p14="http://schemas.microsoft.com/office/powerpoint/2010/main" val="13242882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72E91-F5E9-104A-9A35-D87DD81B3042}"/>
              </a:ext>
            </a:extLst>
          </p:cNvPr>
          <p:cNvSpPr>
            <a:spLocks noGrp="1"/>
          </p:cNvSpPr>
          <p:nvPr>
            <p:ph type="title"/>
          </p:nvPr>
        </p:nvSpPr>
        <p:spPr/>
        <p:txBody>
          <a:bodyPr/>
          <a:lstStyle/>
          <a:p>
            <a:r>
              <a:rPr lang="en-US" b="1" dirty="0"/>
              <a:t>Advantages of the Design</a:t>
            </a:r>
          </a:p>
        </p:txBody>
      </p:sp>
      <p:sp>
        <p:nvSpPr>
          <p:cNvPr id="3" name="Content Placeholder 2">
            <a:extLst>
              <a:ext uri="{FF2B5EF4-FFF2-40B4-BE49-F238E27FC236}">
                <a16:creationId xmlns:a16="http://schemas.microsoft.com/office/drawing/2014/main" id="{7F463EAA-AC18-9642-8E4F-EDE76D35FD49}"/>
              </a:ext>
            </a:extLst>
          </p:cNvPr>
          <p:cNvSpPr>
            <a:spLocks noGrp="1"/>
          </p:cNvSpPr>
          <p:nvPr>
            <p:ph idx="1"/>
          </p:nvPr>
        </p:nvSpPr>
        <p:spPr/>
        <p:txBody>
          <a:bodyPr>
            <a:normAutofit fontScale="70000" lnSpcReduction="20000"/>
          </a:bodyPr>
          <a:lstStyle/>
          <a:p>
            <a:r>
              <a:rPr lang="en-US" dirty="0"/>
              <a:t>The cryogenic Lab, materials and equipment can be disassembled and relocated, leaving the </a:t>
            </a:r>
            <a:r>
              <a:rPr lang="en-US" dirty="0" err="1"/>
              <a:t>SmallTech</a:t>
            </a:r>
            <a:r>
              <a:rPr lang="en-US" dirty="0"/>
              <a:t> carpark surface unaffected. This may mean that no Council permission is required.</a:t>
            </a:r>
          </a:p>
          <a:p>
            <a:r>
              <a:rPr lang="en-US" dirty="0"/>
              <a:t>With three tanks, there need be no wait time between experiments.</a:t>
            </a:r>
          </a:p>
          <a:p>
            <a:r>
              <a:rPr lang="en-US" dirty="0"/>
              <a:t>Energy left over from chilling is used to warm water, (via an air-to-water heat exchanger immersed in the warm water tank) that is later used to melt the ice rapidly, so that a new experiment can be begun.</a:t>
            </a:r>
          </a:p>
          <a:p>
            <a:r>
              <a:rPr lang="en-US" dirty="0"/>
              <a:t>Sensor measurements, including the temperatures of the water and ice surfaces are monitored, some by thermal &amp; optical cameras, and their changing morphology by LiDAR. Such real time data might be transmitted to, and displayed in, the adjacent </a:t>
            </a:r>
            <a:r>
              <a:rPr lang="en-US" dirty="0" err="1"/>
              <a:t>SmallTech</a:t>
            </a:r>
            <a:r>
              <a:rPr lang="en-US" dirty="0"/>
              <a:t> offices. These, ice salinity profiles, and fluid flow rates are key inputs for optimizing the intermittent pumping regime. </a:t>
            </a:r>
          </a:p>
          <a:p>
            <a:r>
              <a:rPr lang="en-US" dirty="0"/>
              <a:t>It is surmised that the data from human operators varying each pumping regime to produce a fast-growing and smooth ice lens under a variety of conditions may be recorded and input to a neural network learning system to generate the AI programs needed for subsequent automation.  </a:t>
            </a:r>
          </a:p>
          <a:p>
            <a:r>
              <a:rPr lang="en-US" dirty="0"/>
              <a:t>Experimenters and visitors in the lab can be at comfortable temperatures, most times. </a:t>
            </a:r>
          </a:p>
          <a:p>
            <a:r>
              <a:rPr lang="en-US" dirty="0"/>
              <a:t>It is conceivable that other ice research projects, fruitful collaborations or revenue streams might be facilitated by the establishment of the </a:t>
            </a:r>
            <a:r>
              <a:rPr lang="en-US" dirty="0" err="1"/>
              <a:t>SmallTech</a:t>
            </a:r>
            <a:r>
              <a:rPr lang="en-US" dirty="0"/>
              <a:t> Cryogenic Laboratory (STCL). </a:t>
            </a:r>
          </a:p>
          <a:p>
            <a:endParaRPr lang="en-US" dirty="0"/>
          </a:p>
        </p:txBody>
      </p:sp>
    </p:spTree>
    <p:extLst>
      <p:ext uri="{BB962C8B-B14F-4D97-AF65-F5344CB8AC3E}">
        <p14:creationId xmlns:p14="http://schemas.microsoft.com/office/powerpoint/2010/main" val="955096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AB7997-7251-4F41-9BE1-48FBC6D4CC4F}"/>
              </a:ext>
            </a:extLst>
          </p:cNvPr>
          <p:cNvSpPr>
            <a:spLocks noGrp="1"/>
          </p:cNvSpPr>
          <p:nvPr>
            <p:ph type="title"/>
          </p:nvPr>
        </p:nvSpPr>
        <p:spPr/>
        <p:txBody>
          <a:bodyPr/>
          <a:lstStyle/>
          <a:p>
            <a:r>
              <a:rPr lang="en-US" b="1" dirty="0"/>
              <a:t>Advantages of this Design (cont.)</a:t>
            </a:r>
          </a:p>
        </p:txBody>
      </p:sp>
      <p:sp>
        <p:nvSpPr>
          <p:cNvPr id="3" name="Content Placeholder 2">
            <a:extLst>
              <a:ext uri="{FF2B5EF4-FFF2-40B4-BE49-F238E27FC236}">
                <a16:creationId xmlns:a16="http://schemas.microsoft.com/office/drawing/2014/main" id="{79627B3C-34B9-494A-A320-92BBA39C300B}"/>
              </a:ext>
            </a:extLst>
          </p:cNvPr>
          <p:cNvSpPr>
            <a:spLocks noGrp="1"/>
          </p:cNvSpPr>
          <p:nvPr>
            <p:ph idx="1"/>
          </p:nvPr>
        </p:nvSpPr>
        <p:spPr/>
        <p:txBody>
          <a:bodyPr>
            <a:normAutofit fontScale="77500" lnSpcReduction="20000"/>
          </a:bodyPr>
          <a:lstStyle/>
          <a:p>
            <a:r>
              <a:rPr lang="en-US" dirty="0"/>
              <a:t>The volume of water to be processed multiple times can be restricted to little more than that which is frozen.</a:t>
            </a:r>
          </a:p>
          <a:p>
            <a:r>
              <a:rPr lang="en-US" dirty="0"/>
              <a:t>Most of the controlling can be done either remotely or programmatically, with alerts sent for going off-spec or item failure.</a:t>
            </a:r>
          </a:p>
          <a:p>
            <a:r>
              <a:rPr lang="en-US" dirty="0"/>
              <a:t>The radial design of the tanks provides a much closer simulation to seawater flowing down the sides of a low-inclination, conical ice shield. Each gush of water should thus spread out into a shallow sheet-like flow that cools rapidly, does not allow an insulating skin of ice to form on its surface, and maximizes gas uptake.</a:t>
            </a:r>
          </a:p>
          <a:p>
            <a:r>
              <a:rPr lang="en-US" dirty="0"/>
              <a:t>Releasing the icy air flow at the perimeter better simulates the air flowing up the cone (eventually to form a thermal when in open air) and taking the heat of ice fusion rapidly away from the seawater of which the winter Arctic temperature is already close to zero. Of course, the brine temperature may go as low as -20</a:t>
            </a:r>
            <a:r>
              <a:rPr lang="en-US" baseline="30000" dirty="0"/>
              <a:t>0</a:t>
            </a:r>
            <a:r>
              <a:rPr lang="en-US" dirty="0"/>
              <a:t>C before it is removed.</a:t>
            </a:r>
          </a:p>
          <a:p>
            <a:r>
              <a:rPr lang="en-US" dirty="0"/>
              <a:t>The still cold air issuing from the triangular tanks may be passed through heat exchange coils to chill the seawater in the chiller tank to Arctic Ocean temperatures. A mixing tank might be used to obtain seawater at the required temperature for the experiment. </a:t>
            </a:r>
          </a:p>
          <a:p>
            <a:endParaRPr lang="en-US" dirty="0"/>
          </a:p>
          <a:p>
            <a:endParaRPr lang="en-US" dirty="0"/>
          </a:p>
        </p:txBody>
      </p:sp>
    </p:spTree>
    <p:extLst>
      <p:ext uri="{BB962C8B-B14F-4D97-AF65-F5344CB8AC3E}">
        <p14:creationId xmlns:p14="http://schemas.microsoft.com/office/powerpoint/2010/main" val="31959445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888F1-44D9-8544-9B56-0F41B973FC05}"/>
              </a:ext>
            </a:extLst>
          </p:cNvPr>
          <p:cNvSpPr>
            <a:spLocks noGrp="1"/>
          </p:cNvSpPr>
          <p:nvPr>
            <p:ph type="title"/>
          </p:nvPr>
        </p:nvSpPr>
        <p:spPr/>
        <p:txBody>
          <a:bodyPr/>
          <a:lstStyle/>
          <a:p>
            <a:r>
              <a:rPr lang="en-US" b="1" dirty="0"/>
              <a:t>Design Elements</a:t>
            </a:r>
          </a:p>
        </p:txBody>
      </p:sp>
      <p:sp>
        <p:nvSpPr>
          <p:cNvPr id="3" name="Content Placeholder 2">
            <a:extLst>
              <a:ext uri="{FF2B5EF4-FFF2-40B4-BE49-F238E27FC236}">
                <a16:creationId xmlns:a16="http://schemas.microsoft.com/office/drawing/2014/main" id="{C117D380-AD5E-BA49-835B-87047C1D181C}"/>
              </a:ext>
            </a:extLst>
          </p:cNvPr>
          <p:cNvSpPr>
            <a:spLocks noGrp="1"/>
          </p:cNvSpPr>
          <p:nvPr>
            <p:ph idx="1"/>
          </p:nvPr>
        </p:nvSpPr>
        <p:spPr/>
        <p:txBody>
          <a:bodyPr>
            <a:normAutofit/>
          </a:bodyPr>
          <a:lstStyle/>
          <a:p>
            <a:r>
              <a:rPr lang="en-US" dirty="0"/>
              <a:t>The geotextile fabric might be as economical as the material used in blue plastic, woven and fused, tarpaulins, provided that the sandwich structure is sufficiently waterproof and ‘</a:t>
            </a:r>
            <a:r>
              <a:rPr lang="en-US" dirty="0" err="1"/>
              <a:t>glueable</a:t>
            </a:r>
            <a:r>
              <a:rPr lang="en-US" dirty="0"/>
              <a:t>’.</a:t>
            </a:r>
          </a:p>
          <a:p>
            <a:r>
              <a:rPr lang="en-US" dirty="0"/>
              <a:t>Brine, seawater and most of the air flow are to be recycled.</a:t>
            </a:r>
          </a:p>
          <a:p>
            <a:r>
              <a:rPr lang="en-US" dirty="0"/>
              <a:t>Water salinity can be adjusted by onsite mixing, though some bagged salt may be required. </a:t>
            </a:r>
          </a:p>
          <a:p>
            <a:r>
              <a:rPr lang="en-US" dirty="0"/>
              <a:t>As the V of a growing ice wedge should be allowed to subside into the seawater, as it would in the open ocean, a fillet should be introduced at the V that becomes smaller towards the base, and the inside walls of each tank should be greased.</a:t>
            </a:r>
          </a:p>
          <a:p>
            <a:endParaRPr lang="en-US" dirty="0"/>
          </a:p>
        </p:txBody>
      </p:sp>
    </p:spTree>
    <p:extLst>
      <p:ext uri="{BB962C8B-B14F-4D97-AF65-F5344CB8AC3E}">
        <p14:creationId xmlns:p14="http://schemas.microsoft.com/office/powerpoint/2010/main" val="3082792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70469-2B5F-EE4B-8893-3C0F227638E9}"/>
              </a:ext>
            </a:extLst>
          </p:cNvPr>
          <p:cNvSpPr>
            <a:spLocks noGrp="1"/>
          </p:cNvSpPr>
          <p:nvPr>
            <p:ph type="title"/>
          </p:nvPr>
        </p:nvSpPr>
        <p:spPr/>
        <p:txBody>
          <a:bodyPr/>
          <a:lstStyle/>
          <a:p>
            <a:r>
              <a:rPr lang="en-US" b="1" dirty="0"/>
              <a:t>Pumping Regime</a:t>
            </a:r>
          </a:p>
        </p:txBody>
      </p:sp>
      <p:sp>
        <p:nvSpPr>
          <p:cNvPr id="3" name="Content Placeholder 2">
            <a:extLst>
              <a:ext uri="{FF2B5EF4-FFF2-40B4-BE49-F238E27FC236}">
                <a16:creationId xmlns:a16="http://schemas.microsoft.com/office/drawing/2014/main" id="{AD50FEAF-A5F7-8C4F-B19D-82B683BFF73D}"/>
              </a:ext>
            </a:extLst>
          </p:cNvPr>
          <p:cNvSpPr>
            <a:spLocks noGrp="1"/>
          </p:cNvSpPr>
          <p:nvPr>
            <p:ph idx="1"/>
          </p:nvPr>
        </p:nvSpPr>
        <p:spPr/>
        <p:txBody>
          <a:bodyPr>
            <a:normAutofit fontScale="62500" lnSpcReduction="20000"/>
          </a:bodyPr>
          <a:lstStyle/>
          <a:p>
            <a:r>
              <a:rPr lang="en-US" dirty="0"/>
              <a:t>What has not been adequately appreciated until now (and that still poorly) is the complexity that will be involved in the development of the required automated, intermittent pumping programs designed to handle changing conditions, requirements, resources, timings, faults, degradations, divergences and perturbations.</a:t>
            </a:r>
          </a:p>
          <a:p>
            <a:r>
              <a:rPr lang="en-US" dirty="0"/>
              <a:t>It is surmised that for any fleeting set of parameters, there will exist one or more near-optimal responses by the system that are designed to bring the parameters back into a desired line. For instance, if the water flow pulses onto the ice have created an undesirable depression around the outlet nozzle, then a succession of calculated small pulses and separately timed intervals for their freezing are likely to be required before substantial, and possibly directional, gushes can be resumed. Similar is the case should undesirable irregularities occur in the sloping ice surface; or if the ice should begin to build up on one side of the growing ice shield, tilting it more and more; or if the wind should strengthen enough to blow the flowing surface water away from an even distribution; or if available power needs to be rationed amongst different pumping stations; or if more narrow, columnar ice shields are required than extensive ones. </a:t>
            </a:r>
          </a:p>
          <a:p>
            <a:r>
              <a:rPr lang="en-US" dirty="0"/>
              <a:t>Due to this complexity, and to limited funding until the ice shield concept is proven and widely demonstrated, it is thought that anything more than minor funds should not be committed early on to the hugely complex task of modelling or multi-</a:t>
            </a:r>
            <a:r>
              <a:rPr lang="en-US" dirty="0" err="1"/>
              <a:t>physicing</a:t>
            </a:r>
            <a:r>
              <a:rPr lang="en-US" dirty="0"/>
              <a:t> to ascertain optimal pumping strategies (other </a:t>
            </a:r>
            <a:r>
              <a:rPr lang="en-US" dirty="0" err="1"/>
              <a:t>multiphysics</a:t>
            </a:r>
            <a:r>
              <a:rPr lang="en-US" dirty="0"/>
              <a:t> simulations excepted). Instead, human judgement and ingenuity, tracked, analyzed, and gradually being taken over by an artificial intelligence system (AIS) in certain circumstances, is thought to offer a better initial path. </a:t>
            </a:r>
          </a:p>
          <a:p>
            <a:r>
              <a:rPr lang="en-US" dirty="0"/>
              <a:t>Until a capable AIS is developed, remote operation of the system by humans is thought to be the best option for the successful deployment of the ice shield technology    </a:t>
            </a:r>
          </a:p>
        </p:txBody>
      </p:sp>
    </p:spTree>
    <p:extLst>
      <p:ext uri="{BB962C8B-B14F-4D97-AF65-F5344CB8AC3E}">
        <p14:creationId xmlns:p14="http://schemas.microsoft.com/office/powerpoint/2010/main" val="20783771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4568</TotalTime>
  <Words>1509</Words>
  <Application>Microsoft Macintosh PowerPoint</Application>
  <PresentationFormat>Widescreen</PresentationFormat>
  <Paragraphs>139</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Conceptualising a Low Cost Cryogenic Lab</vt:lpstr>
      <vt:lpstr>Requirements</vt:lpstr>
      <vt:lpstr>Proposed Construction Materials</vt:lpstr>
      <vt:lpstr>PowerPoint Presentation</vt:lpstr>
      <vt:lpstr>PowerPoint Presentation</vt:lpstr>
      <vt:lpstr>Advantages of the Design</vt:lpstr>
      <vt:lpstr>Advantages of this Design (cont.)</vt:lpstr>
      <vt:lpstr>Design Elements</vt:lpstr>
      <vt:lpstr>Pumping Regime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Alice Clarke</dc:creator>
  <cp:lastModifiedBy>Alice Clarke</cp:lastModifiedBy>
  <cp:revision>66</cp:revision>
  <cp:lastPrinted>2018-08-02T11:06:48Z</cp:lastPrinted>
  <dcterms:created xsi:type="dcterms:W3CDTF">2018-08-02T06:45:46Z</dcterms:created>
  <dcterms:modified xsi:type="dcterms:W3CDTF">2020-03-14T22:52:25Z</dcterms:modified>
</cp:coreProperties>
</file>